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Alice Bold" charset="1" panose="00000500000000000000"/>
      <p:regular r:id="rId20"/>
    </p:embeddedFont>
    <p:embeddedFont>
      <p:font typeface="Shrikhand" charset="1" panose="02000000000000000000"/>
      <p:regular r:id="rId21"/>
    </p:embeddedFont>
    <p:embeddedFont>
      <p:font typeface="Alice Bold Italics" charset="1" panose="00000500000000000000"/>
      <p:regular r:id="rId22"/>
    </p:embeddedFont>
    <p:embeddedFont>
      <p:font typeface="Alice" charset="1" panose="00000500000000000000"/>
      <p:regular r:id="rId23"/>
    </p:embeddedFont>
    <p:embeddedFont>
      <p:font typeface="Cormorant Garamond Bold Italics" charset="1" panose="00000800000000000000"/>
      <p:regular r:id="rId24"/>
    </p:embeddedFont>
    <p:embeddedFont>
      <p:font typeface="Arimo Bold" charset="1" panose="020B0704020202020204"/>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6.pn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13.png" Type="http://schemas.openxmlformats.org/officeDocument/2006/relationships/image"/><Relationship Id="rId6"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9158735" y="990600"/>
            <a:ext cx="8114971" cy="0"/>
          </a:xfrm>
          <a:prstGeom prst="line">
            <a:avLst/>
          </a:prstGeom>
          <a:ln cap="flat" w="76200">
            <a:solidFill>
              <a:srgbClr val="4C7428"/>
            </a:solidFill>
            <a:prstDash val="solid"/>
            <a:headEnd type="none" len="sm" w="sm"/>
            <a:tailEnd type="none" len="sm" w="sm"/>
          </a:ln>
        </p:spPr>
      </p:sp>
      <p:sp>
        <p:nvSpPr>
          <p:cNvPr name="AutoShape 3" id="3"/>
          <p:cNvSpPr/>
          <p:nvPr/>
        </p:nvSpPr>
        <p:spPr>
          <a:xfrm>
            <a:off x="1043764" y="9296400"/>
            <a:ext cx="8114971" cy="0"/>
          </a:xfrm>
          <a:prstGeom prst="line">
            <a:avLst/>
          </a:prstGeom>
          <a:ln cap="flat" w="76200">
            <a:solidFill>
              <a:srgbClr val="4C7428"/>
            </a:solidFill>
            <a:prstDash val="solid"/>
            <a:headEnd type="none" len="sm" w="sm"/>
            <a:tailEnd type="none" len="sm" w="sm"/>
          </a:ln>
        </p:spPr>
      </p:sp>
      <p:sp>
        <p:nvSpPr>
          <p:cNvPr name="Freeform 4" id="4"/>
          <p:cNvSpPr/>
          <p:nvPr/>
        </p:nvSpPr>
        <p:spPr>
          <a:xfrm flipH="false" flipV="false" rot="0">
            <a:off x="9618706" y="90374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646742" y="807892"/>
            <a:ext cx="2968854" cy="441617"/>
          </a:xfrm>
          <a:custGeom>
            <a:avLst/>
            <a:gdLst/>
            <a:ahLst/>
            <a:cxnLst/>
            <a:rect r="r" b="b" t="t" l="l"/>
            <a:pathLst>
              <a:path h="441617" w="2968854">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1981649"/>
            <a:ext cx="18288000" cy="5651526"/>
            <a:chOff x="0" y="0"/>
            <a:chExt cx="4816593" cy="1488468"/>
          </a:xfrm>
        </p:grpSpPr>
        <p:sp>
          <p:nvSpPr>
            <p:cNvPr name="Freeform 7" id="7"/>
            <p:cNvSpPr/>
            <p:nvPr/>
          </p:nvSpPr>
          <p:spPr>
            <a:xfrm flipH="false" flipV="false" rot="0">
              <a:off x="0" y="0"/>
              <a:ext cx="4816592" cy="1488468"/>
            </a:xfrm>
            <a:custGeom>
              <a:avLst/>
              <a:gdLst/>
              <a:ahLst/>
              <a:cxnLst/>
              <a:rect r="r" b="b" t="t" l="l"/>
              <a:pathLst>
                <a:path h="1488468" w="4816592">
                  <a:moveTo>
                    <a:pt x="0" y="0"/>
                  </a:moveTo>
                  <a:lnTo>
                    <a:pt x="4816592" y="0"/>
                  </a:lnTo>
                  <a:lnTo>
                    <a:pt x="4816592" y="1488468"/>
                  </a:lnTo>
                  <a:lnTo>
                    <a:pt x="0" y="1488468"/>
                  </a:lnTo>
                  <a:close/>
                </a:path>
              </a:pathLst>
            </a:custGeom>
            <a:solidFill>
              <a:srgbClr val="D0F6C1"/>
            </a:solidFill>
          </p:spPr>
        </p:sp>
        <p:sp>
          <p:nvSpPr>
            <p:cNvPr name="TextBox 8" id="8"/>
            <p:cNvSpPr txBox="true"/>
            <p:nvPr/>
          </p:nvSpPr>
          <p:spPr>
            <a:xfrm>
              <a:off x="0" y="-47625"/>
              <a:ext cx="4816593" cy="1536093"/>
            </a:xfrm>
            <a:prstGeom prst="rect">
              <a:avLst/>
            </a:prstGeom>
          </p:spPr>
          <p:txBody>
            <a:bodyPr anchor="ctr" rtlCol="false" tIns="50800" lIns="50800" bIns="50800" rIns="50800"/>
            <a:lstStyle/>
            <a:p>
              <a:pPr algn="ctr">
                <a:lnSpc>
                  <a:spcPts val="3693"/>
                </a:lnSpc>
              </a:pPr>
            </a:p>
          </p:txBody>
        </p:sp>
      </p:grpSp>
      <p:sp>
        <p:nvSpPr>
          <p:cNvPr name="Freeform 9" id="9"/>
          <p:cNvSpPr/>
          <p:nvPr/>
        </p:nvSpPr>
        <p:spPr>
          <a:xfrm flipH="false" flipV="false" rot="0">
            <a:off x="0" y="2568130"/>
            <a:ext cx="7854757" cy="4398664"/>
          </a:xfrm>
          <a:custGeom>
            <a:avLst/>
            <a:gdLst/>
            <a:ahLst/>
            <a:cxnLst/>
            <a:rect r="r" b="b" t="t" l="l"/>
            <a:pathLst>
              <a:path h="4398664" w="7854757">
                <a:moveTo>
                  <a:pt x="0" y="0"/>
                </a:moveTo>
                <a:lnTo>
                  <a:pt x="7854757" y="0"/>
                </a:lnTo>
                <a:lnTo>
                  <a:pt x="7854757" y="4398664"/>
                </a:lnTo>
                <a:lnTo>
                  <a:pt x="0" y="4398664"/>
                </a:lnTo>
                <a:lnTo>
                  <a:pt x="0" y="0"/>
                </a:lnTo>
                <a:close/>
              </a:path>
            </a:pathLst>
          </a:custGeom>
          <a:blipFill>
            <a:blip r:embed="rId4"/>
            <a:stretch>
              <a:fillRect l="0" t="0" r="0" b="0"/>
            </a:stretch>
          </a:blipFill>
        </p:spPr>
      </p:sp>
      <p:grpSp>
        <p:nvGrpSpPr>
          <p:cNvPr name="Group 10" id="10"/>
          <p:cNvGrpSpPr/>
          <p:nvPr/>
        </p:nvGrpSpPr>
        <p:grpSpPr>
          <a:xfrm rot="0">
            <a:off x="1050057" y="8269478"/>
            <a:ext cx="5754644" cy="857683"/>
            <a:chOff x="0" y="0"/>
            <a:chExt cx="1515626" cy="225892"/>
          </a:xfrm>
        </p:grpSpPr>
        <p:sp>
          <p:nvSpPr>
            <p:cNvPr name="Freeform 11" id="11"/>
            <p:cNvSpPr/>
            <p:nvPr/>
          </p:nvSpPr>
          <p:spPr>
            <a:xfrm flipH="false" flipV="false" rot="0">
              <a:off x="0" y="0"/>
              <a:ext cx="1515626" cy="225892"/>
            </a:xfrm>
            <a:custGeom>
              <a:avLst/>
              <a:gdLst/>
              <a:ahLst/>
              <a:cxnLst/>
              <a:rect r="r" b="b" t="t" l="l"/>
              <a:pathLst>
                <a:path h="225892" w="1515626">
                  <a:moveTo>
                    <a:pt x="0" y="0"/>
                  </a:moveTo>
                  <a:lnTo>
                    <a:pt x="1515626" y="0"/>
                  </a:lnTo>
                  <a:lnTo>
                    <a:pt x="1515626" y="225892"/>
                  </a:lnTo>
                  <a:lnTo>
                    <a:pt x="0" y="225892"/>
                  </a:lnTo>
                  <a:close/>
                </a:path>
              </a:pathLst>
            </a:custGeom>
            <a:solidFill>
              <a:srgbClr val="D0F6C1"/>
            </a:solidFill>
          </p:spPr>
        </p:sp>
        <p:sp>
          <p:nvSpPr>
            <p:cNvPr name="TextBox 12" id="12"/>
            <p:cNvSpPr txBox="true"/>
            <p:nvPr/>
          </p:nvSpPr>
          <p:spPr>
            <a:xfrm>
              <a:off x="0" y="-47625"/>
              <a:ext cx="1515626" cy="273517"/>
            </a:xfrm>
            <a:prstGeom prst="rect">
              <a:avLst/>
            </a:prstGeom>
          </p:spPr>
          <p:txBody>
            <a:bodyPr anchor="ctr" rtlCol="false" tIns="50800" lIns="50800" bIns="50800" rIns="50800"/>
            <a:lstStyle/>
            <a:p>
              <a:pPr algn="ctr">
                <a:lnSpc>
                  <a:spcPts val="3693"/>
                </a:lnSpc>
              </a:pPr>
            </a:p>
          </p:txBody>
        </p:sp>
      </p:grpSp>
      <p:sp>
        <p:nvSpPr>
          <p:cNvPr name="Freeform 13" id="13"/>
          <p:cNvSpPr/>
          <p:nvPr/>
        </p:nvSpPr>
        <p:spPr>
          <a:xfrm flipH="false" flipV="false" rot="0">
            <a:off x="1811438" y="2568130"/>
            <a:ext cx="3835304" cy="1265509"/>
          </a:xfrm>
          <a:custGeom>
            <a:avLst/>
            <a:gdLst/>
            <a:ahLst/>
            <a:cxnLst/>
            <a:rect r="r" b="b" t="t" l="l"/>
            <a:pathLst>
              <a:path h="1265509" w="3835304">
                <a:moveTo>
                  <a:pt x="0" y="0"/>
                </a:moveTo>
                <a:lnTo>
                  <a:pt x="3835304" y="0"/>
                </a:lnTo>
                <a:lnTo>
                  <a:pt x="3835304" y="1265509"/>
                </a:lnTo>
                <a:lnTo>
                  <a:pt x="0" y="1265509"/>
                </a:lnTo>
                <a:lnTo>
                  <a:pt x="0" y="0"/>
                </a:lnTo>
                <a:close/>
              </a:path>
            </a:pathLst>
          </a:custGeom>
          <a:blipFill>
            <a:blip r:embed="rId5"/>
            <a:stretch>
              <a:fillRect l="0" t="0" r="0" b="0"/>
            </a:stretch>
          </a:blipFill>
        </p:spPr>
      </p:sp>
      <p:sp>
        <p:nvSpPr>
          <p:cNvPr name="TextBox 14" id="14"/>
          <p:cNvSpPr txBox="true"/>
          <p:nvPr/>
        </p:nvSpPr>
        <p:spPr>
          <a:xfrm rot="0">
            <a:off x="8105685" y="2353124"/>
            <a:ext cx="10074433" cy="5200150"/>
          </a:xfrm>
          <a:prstGeom prst="rect">
            <a:avLst/>
          </a:prstGeom>
        </p:spPr>
        <p:txBody>
          <a:bodyPr anchor="t" rtlCol="false" tIns="0" lIns="0" bIns="0" rIns="0">
            <a:spAutoFit/>
          </a:bodyPr>
          <a:lstStyle/>
          <a:p>
            <a:pPr algn="ctr" marL="0" indent="0" lvl="0">
              <a:lnSpc>
                <a:spcPts val="10044"/>
              </a:lnSpc>
            </a:pPr>
            <a:r>
              <a:rPr lang="en-US" sz="11679">
                <a:solidFill>
                  <a:srgbClr val="1E4017"/>
                </a:solidFill>
                <a:latin typeface="Alice Bold"/>
              </a:rPr>
              <a:t>ELECTRICAL  VEHICLE REVOLUTION INSIGHTS</a:t>
            </a:r>
          </a:p>
        </p:txBody>
      </p:sp>
      <p:sp>
        <p:nvSpPr>
          <p:cNvPr name="TextBox 15" id="15"/>
          <p:cNvSpPr txBox="true"/>
          <p:nvPr/>
        </p:nvSpPr>
        <p:spPr>
          <a:xfrm rot="0">
            <a:off x="433130" y="8404839"/>
            <a:ext cx="6988496" cy="529811"/>
          </a:xfrm>
          <a:prstGeom prst="rect">
            <a:avLst/>
          </a:prstGeom>
        </p:spPr>
        <p:txBody>
          <a:bodyPr anchor="t" rtlCol="false" tIns="0" lIns="0" bIns="0" rIns="0">
            <a:spAutoFit/>
          </a:bodyPr>
          <a:lstStyle/>
          <a:p>
            <a:pPr algn="ctr" marL="0" indent="0" lvl="0">
              <a:lnSpc>
                <a:spcPts val="4397"/>
              </a:lnSpc>
              <a:spcBef>
                <a:spcPct val="0"/>
              </a:spcBef>
            </a:pPr>
            <a:r>
              <a:rPr lang="en-US" sz="3141">
                <a:solidFill>
                  <a:srgbClr val="1E4017"/>
                </a:solidFill>
                <a:latin typeface="Shrikhand"/>
              </a:rPr>
              <a:t>By Megha Bhande(Bagal)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7590023" y="0"/>
            <a:ext cx="10697977" cy="10287000"/>
            <a:chOff x="0" y="0"/>
            <a:chExt cx="2817574" cy="2709333"/>
          </a:xfrm>
        </p:grpSpPr>
        <p:sp>
          <p:nvSpPr>
            <p:cNvPr name="Freeform 3" id="3"/>
            <p:cNvSpPr/>
            <p:nvPr/>
          </p:nvSpPr>
          <p:spPr>
            <a:xfrm flipH="false" flipV="false" rot="0">
              <a:off x="0" y="0"/>
              <a:ext cx="2817574" cy="2709333"/>
            </a:xfrm>
            <a:custGeom>
              <a:avLst/>
              <a:gdLst/>
              <a:ahLst/>
              <a:cxnLst/>
              <a:rect r="r" b="b" t="t" l="l"/>
              <a:pathLst>
                <a:path h="2709333" w="2817574">
                  <a:moveTo>
                    <a:pt x="0" y="0"/>
                  </a:moveTo>
                  <a:lnTo>
                    <a:pt x="2817574" y="0"/>
                  </a:lnTo>
                  <a:lnTo>
                    <a:pt x="2817574" y="2709333"/>
                  </a:lnTo>
                  <a:lnTo>
                    <a:pt x="0" y="2709333"/>
                  </a:lnTo>
                  <a:close/>
                </a:path>
              </a:pathLst>
            </a:custGeom>
            <a:solidFill>
              <a:srgbClr val="D0F6C1"/>
            </a:solidFill>
          </p:spPr>
        </p:sp>
        <p:sp>
          <p:nvSpPr>
            <p:cNvPr name="TextBox 4" id="4"/>
            <p:cNvSpPr txBox="true"/>
            <p:nvPr/>
          </p:nvSpPr>
          <p:spPr>
            <a:xfrm>
              <a:off x="0" y="-123825"/>
              <a:ext cx="2817574" cy="2833158"/>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7590023" y="1684924"/>
            <a:ext cx="10870250" cy="8602076"/>
          </a:xfrm>
          <a:custGeom>
            <a:avLst/>
            <a:gdLst/>
            <a:ahLst/>
            <a:cxnLst/>
            <a:rect r="r" b="b" t="t" l="l"/>
            <a:pathLst>
              <a:path h="8602076" w="10870250">
                <a:moveTo>
                  <a:pt x="0" y="0"/>
                </a:moveTo>
                <a:lnTo>
                  <a:pt x="10870250" y="0"/>
                </a:lnTo>
                <a:lnTo>
                  <a:pt x="10870250" y="8602076"/>
                </a:lnTo>
                <a:lnTo>
                  <a:pt x="0" y="8602076"/>
                </a:lnTo>
                <a:lnTo>
                  <a:pt x="0" y="0"/>
                </a:lnTo>
                <a:close/>
              </a:path>
            </a:pathLst>
          </a:custGeom>
          <a:blipFill>
            <a:blip r:embed="rId2"/>
            <a:stretch>
              <a:fillRect l="-25056" t="0" r="-6797" b="0"/>
            </a:stretch>
          </a:blipFill>
        </p:spPr>
      </p:sp>
      <p:sp>
        <p:nvSpPr>
          <p:cNvPr name="TextBox 6" id="6"/>
          <p:cNvSpPr txBox="true"/>
          <p:nvPr/>
        </p:nvSpPr>
        <p:spPr>
          <a:xfrm rot="0">
            <a:off x="241167" y="2468873"/>
            <a:ext cx="7070658" cy="1309001"/>
          </a:xfrm>
          <a:prstGeom prst="rect">
            <a:avLst/>
          </a:prstGeom>
        </p:spPr>
        <p:txBody>
          <a:bodyPr anchor="t" rtlCol="false" tIns="0" lIns="0" bIns="0" rIns="0">
            <a:spAutoFit/>
          </a:bodyPr>
          <a:lstStyle/>
          <a:p>
            <a:pPr algn="just" marL="0" indent="0" lvl="0">
              <a:lnSpc>
                <a:spcPts val="3450"/>
              </a:lnSpc>
              <a:spcBef>
                <a:spcPct val="0"/>
              </a:spcBef>
            </a:pPr>
            <a:r>
              <a:rPr lang="en-US" sz="2464">
                <a:solidFill>
                  <a:srgbClr val="08520D"/>
                </a:solidFill>
                <a:latin typeface="Alice"/>
              </a:rPr>
              <a:t>The distribution and location of electric vehicles is crucial for optimizing infrastructure planning and promoting further adoption. </a:t>
            </a:r>
          </a:p>
        </p:txBody>
      </p:sp>
      <p:sp>
        <p:nvSpPr>
          <p:cNvPr name="TextBox 7" id="7"/>
          <p:cNvSpPr txBox="true"/>
          <p:nvPr/>
        </p:nvSpPr>
        <p:spPr>
          <a:xfrm rot="0">
            <a:off x="241167" y="1919775"/>
            <a:ext cx="2077495" cy="498467"/>
          </a:xfrm>
          <a:prstGeom prst="rect">
            <a:avLst/>
          </a:prstGeom>
        </p:spPr>
        <p:txBody>
          <a:bodyPr anchor="t" rtlCol="false" tIns="0" lIns="0" bIns="0" rIns="0">
            <a:spAutoFit/>
          </a:bodyPr>
          <a:lstStyle/>
          <a:p>
            <a:pPr algn="just" marL="0" indent="0" lvl="0">
              <a:lnSpc>
                <a:spcPts val="4025"/>
              </a:lnSpc>
              <a:spcBef>
                <a:spcPct val="0"/>
              </a:spcBef>
            </a:pPr>
            <a:r>
              <a:rPr lang="en-US" sz="2875">
                <a:solidFill>
                  <a:srgbClr val="08520D"/>
                </a:solidFill>
                <a:latin typeface="Alice Bold"/>
              </a:rPr>
              <a:t>SITUATION</a:t>
            </a:r>
          </a:p>
        </p:txBody>
      </p:sp>
      <p:sp>
        <p:nvSpPr>
          <p:cNvPr name="TextBox 8" id="8"/>
          <p:cNvSpPr txBox="true"/>
          <p:nvPr/>
        </p:nvSpPr>
        <p:spPr>
          <a:xfrm rot="0">
            <a:off x="241167" y="4408408"/>
            <a:ext cx="7070658" cy="870851"/>
          </a:xfrm>
          <a:prstGeom prst="rect">
            <a:avLst/>
          </a:prstGeom>
        </p:spPr>
        <p:txBody>
          <a:bodyPr anchor="t" rtlCol="false" tIns="0" lIns="0" bIns="0" rIns="0">
            <a:spAutoFit/>
          </a:bodyPr>
          <a:lstStyle/>
          <a:p>
            <a:pPr algn="just" marL="0" indent="0" lvl="0">
              <a:lnSpc>
                <a:spcPts val="3450"/>
              </a:lnSpc>
              <a:spcBef>
                <a:spcPct val="0"/>
              </a:spcBef>
            </a:pPr>
            <a:r>
              <a:rPr lang="en-US" sz="2464">
                <a:solidFill>
                  <a:srgbClr val="08520D"/>
                </a:solidFill>
                <a:latin typeface="Alice"/>
              </a:rPr>
              <a:t>To visualize the location of electric vehicles in Washington state. </a:t>
            </a:r>
          </a:p>
        </p:txBody>
      </p:sp>
      <p:sp>
        <p:nvSpPr>
          <p:cNvPr name="TextBox 9" id="9"/>
          <p:cNvSpPr txBox="true"/>
          <p:nvPr/>
        </p:nvSpPr>
        <p:spPr>
          <a:xfrm rot="0">
            <a:off x="241167" y="3859310"/>
            <a:ext cx="1142299" cy="498467"/>
          </a:xfrm>
          <a:prstGeom prst="rect">
            <a:avLst/>
          </a:prstGeom>
        </p:spPr>
        <p:txBody>
          <a:bodyPr anchor="t" rtlCol="false" tIns="0" lIns="0" bIns="0" rIns="0">
            <a:spAutoFit/>
          </a:bodyPr>
          <a:lstStyle/>
          <a:p>
            <a:pPr algn="just" marL="0" indent="0" lvl="0">
              <a:lnSpc>
                <a:spcPts val="4025"/>
              </a:lnSpc>
              <a:spcBef>
                <a:spcPct val="0"/>
              </a:spcBef>
            </a:pPr>
            <a:r>
              <a:rPr lang="en-US" sz="2875">
                <a:solidFill>
                  <a:srgbClr val="08520D"/>
                </a:solidFill>
                <a:latin typeface="Alice Bold"/>
              </a:rPr>
              <a:t>TASK</a:t>
            </a:r>
          </a:p>
        </p:txBody>
      </p:sp>
      <p:sp>
        <p:nvSpPr>
          <p:cNvPr name="TextBox 10" id="10"/>
          <p:cNvSpPr txBox="true"/>
          <p:nvPr/>
        </p:nvSpPr>
        <p:spPr>
          <a:xfrm rot="0">
            <a:off x="241167" y="6094278"/>
            <a:ext cx="7070658" cy="870851"/>
          </a:xfrm>
          <a:prstGeom prst="rect">
            <a:avLst/>
          </a:prstGeom>
        </p:spPr>
        <p:txBody>
          <a:bodyPr anchor="t" rtlCol="false" tIns="0" lIns="0" bIns="0" rIns="0">
            <a:spAutoFit/>
          </a:bodyPr>
          <a:lstStyle/>
          <a:p>
            <a:pPr algn="just" marL="0" indent="0" lvl="0">
              <a:lnSpc>
                <a:spcPts val="3450"/>
              </a:lnSpc>
              <a:spcBef>
                <a:spcPct val="0"/>
              </a:spcBef>
            </a:pPr>
            <a:r>
              <a:rPr lang="en-US" sz="2464">
                <a:solidFill>
                  <a:srgbClr val="08520D"/>
                </a:solidFill>
                <a:latin typeface="Alice"/>
              </a:rPr>
              <a:t>Create an interactive HeatMap with color-coded density indicators for easy analysis.</a:t>
            </a:r>
          </a:p>
        </p:txBody>
      </p:sp>
      <p:sp>
        <p:nvSpPr>
          <p:cNvPr name="TextBox 11" id="11"/>
          <p:cNvSpPr txBox="true"/>
          <p:nvPr/>
        </p:nvSpPr>
        <p:spPr>
          <a:xfrm rot="0">
            <a:off x="241167" y="5545180"/>
            <a:ext cx="1462235" cy="498467"/>
          </a:xfrm>
          <a:prstGeom prst="rect">
            <a:avLst/>
          </a:prstGeom>
        </p:spPr>
        <p:txBody>
          <a:bodyPr anchor="t" rtlCol="false" tIns="0" lIns="0" bIns="0" rIns="0">
            <a:spAutoFit/>
          </a:bodyPr>
          <a:lstStyle/>
          <a:p>
            <a:pPr algn="just" marL="0" indent="0" lvl="0">
              <a:lnSpc>
                <a:spcPts val="4025"/>
              </a:lnSpc>
              <a:spcBef>
                <a:spcPct val="0"/>
              </a:spcBef>
            </a:pPr>
            <a:r>
              <a:rPr lang="en-US" sz="2875">
                <a:solidFill>
                  <a:srgbClr val="08520D"/>
                </a:solidFill>
                <a:latin typeface="Alice Bold"/>
              </a:rPr>
              <a:t>ACTION</a:t>
            </a:r>
          </a:p>
        </p:txBody>
      </p:sp>
      <p:sp>
        <p:nvSpPr>
          <p:cNvPr name="TextBox 12" id="12"/>
          <p:cNvSpPr txBox="true"/>
          <p:nvPr/>
        </p:nvSpPr>
        <p:spPr>
          <a:xfrm rot="0">
            <a:off x="241167" y="7605133"/>
            <a:ext cx="7070658" cy="1309001"/>
          </a:xfrm>
          <a:prstGeom prst="rect">
            <a:avLst/>
          </a:prstGeom>
        </p:spPr>
        <p:txBody>
          <a:bodyPr anchor="t" rtlCol="false" tIns="0" lIns="0" bIns="0" rIns="0">
            <a:spAutoFit/>
          </a:bodyPr>
          <a:lstStyle/>
          <a:p>
            <a:pPr algn="just" marL="0" indent="0" lvl="0">
              <a:lnSpc>
                <a:spcPts val="3450"/>
              </a:lnSpc>
              <a:spcBef>
                <a:spcPct val="0"/>
              </a:spcBef>
            </a:pPr>
            <a:r>
              <a:rPr lang="en-US" sz="2464">
                <a:solidFill>
                  <a:srgbClr val="08520D"/>
                </a:solidFill>
                <a:latin typeface="Alice"/>
              </a:rPr>
              <a:t>HeatMap offers insights on EV distribution for informed infrastructure planning and promotion strategies.</a:t>
            </a:r>
          </a:p>
        </p:txBody>
      </p:sp>
      <p:sp>
        <p:nvSpPr>
          <p:cNvPr name="TextBox 13" id="13"/>
          <p:cNvSpPr txBox="true"/>
          <p:nvPr/>
        </p:nvSpPr>
        <p:spPr>
          <a:xfrm rot="0">
            <a:off x="241167" y="7056035"/>
            <a:ext cx="1659118" cy="498467"/>
          </a:xfrm>
          <a:prstGeom prst="rect">
            <a:avLst/>
          </a:prstGeom>
        </p:spPr>
        <p:txBody>
          <a:bodyPr anchor="t" rtlCol="false" tIns="0" lIns="0" bIns="0" rIns="0">
            <a:spAutoFit/>
          </a:bodyPr>
          <a:lstStyle/>
          <a:p>
            <a:pPr algn="just" marL="0" indent="0" lvl="0">
              <a:lnSpc>
                <a:spcPts val="4025"/>
              </a:lnSpc>
              <a:spcBef>
                <a:spcPct val="0"/>
              </a:spcBef>
            </a:pPr>
            <a:r>
              <a:rPr lang="en-US" sz="2875">
                <a:solidFill>
                  <a:srgbClr val="08520D"/>
                </a:solidFill>
                <a:latin typeface="Alice Bold"/>
              </a:rPr>
              <a:t>RESULT</a:t>
            </a:r>
          </a:p>
        </p:txBody>
      </p:sp>
      <p:grpSp>
        <p:nvGrpSpPr>
          <p:cNvPr name="Group 14" id="14"/>
          <p:cNvGrpSpPr/>
          <p:nvPr/>
        </p:nvGrpSpPr>
        <p:grpSpPr>
          <a:xfrm rot="0">
            <a:off x="0" y="0"/>
            <a:ext cx="13258683" cy="1684924"/>
            <a:chOff x="0" y="0"/>
            <a:chExt cx="3491999" cy="443766"/>
          </a:xfrm>
        </p:grpSpPr>
        <p:sp>
          <p:nvSpPr>
            <p:cNvPr name="Freeform 15" id="15"/>
            <p:cNvSpPr/>
            <p:nvPr/>
          </p:nvSpPr>
          <p:spPr>
            <a:xfrm flipH="false" flipV="false" rot="0">
              <a:off x="0" y="0"/>
              <a:ext cx="3491999" cy="443766"/>
            </a:xfrm>
            <a:custGeom>
              <a:avLst/>
              <a:gdLst/>
              <a:ahLst/>
              <a:cxnLst/>
              <a:rect r="r" b="b" t="t" l="l"/>
              <a:pathLst>
                <a:path h="443766" w="3491999">
                  <a:moveTo>
                    <a:pt x="0" y="0"/>
                  </a:moveTo>
                  <a:lnTo>
                    <a:pt x="3491999" y="0"/>
                  </a:lnTo>
                  <a:lnTo>
                    <a:pt x="3491999" y="443766"/>
                  </a:lnTo>
                  <a:lnTo>
                    <a:pt x="0" y="443766"/>
                  </a:lnTo>
                  <a:close/>
                </a:path>
              </a:pathLst>
            </a:custGeom>
            <a:solidFill>
              <a:srgbClr val="D0F6C1"/>
            </a:solidFill>
          </p:spPr>
        </p:sp>
        <p:sp>
          <p:nvSpPr>
            <p:cNvPr name="TextBox 16" id="16"/>
            <p:cNvSpPr txBox="true"/>
            <p:nvPr/>
          </p:nvSpPr>
          <p:spPr>
            <a:xfrm>
              <a:off x="0" y="-47625"/>
              <a:ext cx="3491999" cy="491391"/>
            </a:xfrm>
            <a:prstGeom prst="rect">
              <a:avLst/>
            </a:prstGeom>
          </p:spPr>
          <p:txBody>
            <a:bodyPr anchor="ctr" rtlCol="false" tIns="50800" lIns="50800" bIns="50800" rIns="50800"/>
            <a:lstStyle/>
            <a:p>
              <a:pPr algn="ctr">
                <a:lnSpc>
                  <a:spcPts val="3693"/>
                </a:lnSpc>
              </a:pPr>
            </a:p>
          </p:txBody>
        </p:sp>
      </p:grpSp>
      <p:sp>
        <p:nvSpPr>
          <p:cNvPr name="TextBox 17" id="17"/>
          <p:cNvSpPr txBox="true"/>
          <p:nvPr/>
        </p:nvSpPr>
        <p:spPr>
          <a:xfrm rot="0">
            <a:off x="241167" y="637809"/>
            <a:ext cx="15240695" cy="639418"/>
          </a:xfrm>
          <a:prstGeom prst="rect">
            <a:avLst/>
          </a:prstGeom>
        </p:spPr>
        <p:txBody>
          <a:bodyPr anchor="t" rtlCol="false" tIns="0" lIns="0" bIns="0" rIns="0">
            <a:spAutoFit/>
          </a:bodyPr>
          <a:lstStyle/>
          <a:p>
            <a:pPr algn="just">
              <a:lnSpc>
                <a:spcPts val="5181"/>
              </a:lnSpc>
              <a:spcBef>
                <a:spcPct val="0"/>
              </a:spcBef>
            </a:pPr>
            <a:r>
              <a:rPr lang="en-US" sz="3701">
                <a:solidFill>
                  <a:srgbClr val="08520D"/>
                </a:solidFill>
                <a:latin typeface="Shrikhand"/>
              </a:rPr>
              <a:t>V</a:t>
            </a:r>
            <a:r>
              <a:rPr lang="en-US" sz="3701">
                <a:solidFill>
                  <a:srgbClr val="08520D"/>
                </a:solidFill>
                <a:latin typeface="Shrikhand"/>
              </a:rPr>
              <a:t>isualization  of Electric Vehicles Washington state location </a:t>
            </a:r>
          </a:p>
        </p:txBody>
      </p:sp>
      <p:sp>
        <p:nvSpPr>
          <p:cNvPr name="AutoShape 18" id="18"/>
          <p:cNvSpPr/>
          <p:nvPr/>
        </p:nvSpPr>
        <p:spPr>
          <a:xfrm>
            <a:off x="532810" y="9741523"/>
            <a:ext cx="6492240" cy="0"/>
          </a:xfrm>
          <a:prstGeom prst="line">
            <a:avLst/>
          </a:prstGeom>
          <a:ln cap="flat" w="76200">
            <a:solidFill>
              <a:srgbClr val="1E4017"/>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9849911" y="0"/>
            <a:ext cx="10923740" cy="10287000"/>
            <a:chOff x="0" y="0"/>
            <a:chExt cx="2877035" cy="2709333"/>
          </a:xfrm>
        </p:grpSpPr>
        <p:sp>
          <p:nvSpPr>
            <p:cNvPr name="Freeform 3" id="3"/>
            <p:cNvSpPr/>
            <p:nvPr/>
          </p:nvSpPr>
          <p:spPr>
            <a:xfrm flipH="false" flipV="false" rot="0">
              <a:off x="0" y="0"/>
              <a:ext cx="2877034" cy="2709333"/>
            </a:xfrm>
            <a:custGeom>
              <a:avLst/>
              <a:gdLst/>
              <a:ahLst/>
              <a:cxnLst/>
              <a:rect r="r" b="b" t="t" l="l"/>
              <a:pathLst>
                <a:path h="2709333" w="2877034">
                  <a:moveTo>
                    <a:pt x="0" y="0"/>
                  </a:moveTo>
                  <a:lnTo>
                    <a:pt x="2877034" y="0"/>
                  </a:lnTo>
                  <a:lnTo>
                    <a:pt x="2877034" y="2709333"/>
                  </a:lnTo>
                  <a:lnTo>
                    <a:pt x="0" y="2709333"/>
                  </a:lnTo>
                  <a:close/>
                </a:path>
              </a:pathLst>
            </a:custGeom>
            <a:solidFill>
              <a:srgbClr val="D0F6C1"/>
            </a:solidFill>
          </p:spPr>
        </p:sp>
        <p:sp>
          <p:nvSpPr>
            <p:cNvPr name="TextBox 4" id="4"/>
            <p:cNvSpPr txBox="true"/>
            <p:nvPr/>
          </p:nvSpPr>
          <p:spPr>
            <a:xfrm>
              <a:off x="0" y="-123825"/>
              <a:ext cx="2877035" cy="2833158"/>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10818353" y="0"/>
            <a:ext cx="6509223" cy="4284966"/>
          </a:xfrm>
          <a:custGeom>
            <a:avLst/>
            <a:gdLst/>
            <a:ahLst/>
            <a:cxnLst/>
            <a:rect r="r" b="b" t="t" l="l"/>
            <a:pathLst>
              <a:path h="4284966" w="6509223">
                <a:moveTo>
                  <a:pt x="0" y="0"/>
                </a:moveTo>
                <a:lnTo>
                  <a:pt x="6509223" y="0"/>
                </a:lnTo>
                <a:lnTo>
                  <a:pt x="6509223" y="4284966"/>
                </a:lnTo>
                <a:lnTo>
                  <a:pt x="0" y="4284966"/>
                </a:lnTo>
                <a:lnTo>
                  <a:pt x="0" y="0"/>
                </a:lnTo>
                <a:close/>
              </a:path>
            </a:pathLst>
          </a:custGeom>
          <a:blipFill>
            <a:blip r:embed="rId2"/>
            <a:stretch>
              <a:fillRect l="0" t="0" r="0" b="0"/>
            </a:stretch>
          </a:blipFill>
        </p:spPr>
      </p:sp>
      <p:sp>
        <p:nvSpPr>
          <p:cNvPr name="Freeform 6" id="6"/>
          <p:cNvSpPr/>
          <p:nvPr/>
        </p:nvSpPr>
        <p:spPr>
          <a:xfrm flipH="false" flipV="false" rot="0">
            <a:off x="10101715" y="4284966"/>
            <a:ext cx="7963675" cy="6002034"/>
          </a:xfrm>
          <a:custGeom>
            <a:avLst/>
            <a:gdLst/>
            <a:ahLst/>
            <a:cxnLst/>
            <a:rect r="r" b="b" t="t" l="l"/>
            <a:pathLst>
              <a:path h="6002034" w="7963675">
                <a:moveTo>
                  <a:pt x="0" y="0"/>
                </a:moveTo>
                <a:lnTo>
                  <a:pt x="7963675" y="0"/>
                </a:lnTo>
                <a:lnTo>
                  <a:pt x="7963675" y="6002034"/>
                </a:lnTo>
                <a:lnTo>
                  <a:pt x="0" y="6002034"/>
                </a:lnTo>
                <a:lnTo>
                  <a:pt x="0" y="0"/>
                </a:lnTo>
                <a:close/>
              </a:path>
            </a:pathLst>
          </a:custGeom>
          <a:blipFill>
            <a:blip r:embed="rId3"/>
            <a:stretch>
              <a:fillRect l="0" t="0" r="0" b="0"/>
            </a:stretch>
          </a:blipFill>
        </p:spPr>
      </p:sp>
      <p:sp>
        <p:nvSpPr>
          <p:cNvPr name="Freeform 7" id="7"/>
          <p:cNvSpPr/>
          <p:nvPr/>
        </p:nvSpPr>
        <p:spPr>
          <a:xfrm flipH="false" flipV="false" rot="0">
            <a:off x="0" y="4289947"/>
            <a:ext cx="5432046" cy="2996036"/>
          </a:xfrm>
          <a:custGeom>
            <a:avLst/>
            <a:gdLst/>
            <a:ahLst/>
            <a:cxnLst/>
            <a:rect r="r" b="b" t="t" l="l"/>
            <a:pathLst>
              <a:path h="2996036" w="5432046">
                <a:moveTo>
                  <a:pt x="0" y="0"/>
                </a:moveTo>
                <a:lnTo>
                  <a:pt x="5432046" y="0"/>
                </a:lnTo>
                <a:lnTo>
                  <a:pt x="5432046" y="2996036"/>
                </a:lnTo>
                <a:lnTo>
                  <a:pt x="0" y="2996036"/>
                </a:lnTo>
                <a:lnTo>
                  <a:pt x="0" y="0"/>
                </a:lnTo>
                <a:close/>
              </a:path>
            </a:pathLst>
          </a:custGeom>
          <a:blipFill>
            <a:blip r:embed="rId4"/>
            <a:stretch>
              <a:fillRect l="0" t="0" r="0" b="-4724"/>
            </a:stretch>
          </a:blipFill>
        </p:spPr>
      </p:sp>
      <p:sp>
        <p:nvSpPr>
          <p:cNvPr name="Freeform 8" id="8"/>
          <p:cNvSpPr/>
          <p:nvPr/>
        </p:nvSpPr>
        <p:spPr>
          <a:xfrm flipH="false" flipV="false" rot="0">
            <a:off x="4260090" y="7141794"/>
            <a:ext cx="5589821" cy="3145206"/>
          </a:xfrm>
          <a:custGeom>
            <a:avLst/>
            <a:gdLst/>
            <a:ahLst/>
            <a:cxnLst/>
            <a:rect r="r" b="b" t="t" l="l"/>
            <a:pathLst>
              <a:path h="3145206" w="5589821">
                <a:moveTo>
                  <a:pt x="0" y="0"/>
                </a:moveTo>
                <a:lnTo>
                  <a:pt x="5589821" y="0"/>
                </a:lnTo>
                <a:lnTo>
                  <a:pt x="5589821" y="3145206"/>
                </a:lnTo>
                <a:lnTo>
                  <a:pt x="0" y="3145206"/>
                </a:lnTo>
                <a:lnTo>
                  <a:pt x="0" y="0"/>
                </a:lnTo>
                <a:close/>
              </a:path>
            </a:pathLst>
          </a:custGeom>
          <a:blipFill>
            <a:blip r:embed="rId5"/>
            <a:stretch>
              <a:fillRect l="0" t="0" r="0" b="0"/>
            </a:stretch>
          </a:blipFill>
        </p:spPr>
      </p:sp>
      <p:sp>
        <p:nvSpPr>
          <p:cNvPr name="TextBox 9" id="9"/>
          <p:cNvSpPr txBox="true"/>
          <p:nvPr/>
        </p:nvSpPr>
        <p:spPr>
          <a:xfrm rot="0">
            <a:off x="487271" y="1520200"/>
            <a:ext cx="8656729" cy="683238"/>
          </a:xfrm>
          <a:prstGeom prst="rect">
            <a:avLst/>
          </a:prstGeom>
        </p:spPr>
        <p:txBody>
          <a:bodyPr anchor="t" rtlCol="false" tIns="0" lIns="0" bIns="0" rIns="0">
            <a:spAutoFit/>
          </a:bodyPr>
          <a:lstStyle/>
          <a:p>
            <a:pPr algn="just">
              <a:lnSpc>
                <a:spcPts val="2766"/>
              </a:lnSpc>
              <a:spcBef>
                <a:spcPct val="0"/>
              </a:spcBef>
            </a:pPr>
            <a:r>
              <a:rPr lang="en-US" sz="1975">
                <a:solidFill>
                  <a:srgbClr val="08520D"/>
                </a:solidFill>
                <a:latin typeface="Alice"/>
              </a:rPr>
              <a:t>Using electric vehicle battery how much fuel consumption saving by approximately </a:t>
            </a:r>
            <a:r>
              <a:rPr lang="en-US" sz="1975">
                <a:solidFill>
                  <a:srgbClr val="08520D"/>
                </a:solidFill>
                <a:latin typeface="Alice Bold"/>
              </a:rPr>
              <a:t>60% to 70%</a:t>
            </a:r>
            <a:r>
              <a:rPr lang="en-US" sz="1975">
                <a:solidFill>
                  <a:srgbClr val="08520D"/>
                </a:solidFill>
                <a:latin typeface="Alice"/>
              </a:rPr>
              <a:t> .</a:t>
            </a:r>
          </a:p>
        </p:txBody>
      </p:sp>
      <p:sp>
        <p:nvSpPr>
          <p:cNvPr name="TextBox 10" id="10"/>
          <p:cNvSpPr txBox="true"/>
          <p:nvPr/>
        </p:nvSpPr>
        <p:spPr>
          <a:xfrm rot="0">
            <a:off x="487271" y="2574914"/>
            <a:ext cx="8656729" cy="1026138"/>
          </a:xfrm>
          <a:prstGeom prst="rect">
            <a:avLst/>
          </a:prstGeom>
        </p:spPr>
        <p:txBody>
          <a:bodyPr anchor="t" rtlCol="false" tIns="0" lIns="0" bIns="0" rIns="0">
            <a:spAutoFit/>
          </a:bodyPr>
          <a:lstStyle/>
          <a:p>
            <a:pPr algn="just">
              <a:lnSpc>
                <a:spcPts val="2766"/>
              </a:lnSpc>
              <a:spcBef>
                <a:spcPct val="0"/>
              </a:spcBef>
            </a:pPr>
            <a:r>
              <a:rPr lang="en-US" sz="1975">
                <a:solidFill>
                  <a:srgbClr val="08520D"/>
                </a:solidFill>
                <a:latin typeface="Alice"/>
              </a:rPr>
              <a:t>A study by the </a:t>
            </a:r>
            <a:r>
              <a:rPr lang="en-US" sz="1975">
                <a:solidFill>
                  <a:srgbClr val="08520D"/>
                </a:solidFill>
                <a:latin typeface="Alice Bold"/>
              </a:rPr>
              <a:t>US Department of Energy</a:t>
            </a:r>
            <a:r>
              <a:rPr lang="en-US" sz="1975">
                <a:solidFill>
                  <a:srgbClr val="08520D"/>
                </a:solidFill>
                <a:latin typeface="Alice"/>
              </a:rPr>
              <a:t> has found the nation's fleet of electric cars 'saved' the equivalent of </a:t>
            </a:r>
            <a:r>
              <a:rPr lang="en-US" sz="1975">
                <a:solidFill>
                  <a:srgbClr val="08520D"/>
                </a:solidFill>
                <a:latin typeface="Alice Bold"/>
              </a:rPr>
              <a:t>1.8 billion litres</a:t>
            </a:r>
            <a:r>
              <a:rPr lang="en-US" sz="1975">
                <a:solidFill>
                  <a:srgbClr val="08520D"/>
                </a:solidFill>
                <a:latin typeface="Alice"/>
              </a:rPr>
              <a:t> of fuel last year – an estimated </a:t>
            </a:r>
            <a:r>
              <a:rPr lang="en-US" sz="1975">
                <a:solidFill>
                  <a:srgbClr val="08520D"/>
                </a:solidFill>
                <a:latin typeface="Alice Bold"/>
              </a:rPr>
              <a:t>1.2 days </a:t>
            </a:r>
            <a:r>
              <a:rPr lang="en-US" sz="1975">
                <a:solidFill>
                  <a:srgbClr val="08520D"/>
                </a:solidFill>
                <a:latin typeface="Alice"/>
              </a:rPr>
              <a:t>supply for </a:t>
            </a:r>
            <a:r>
              <a:rPr lang="en-US" sz="1975">
                <a:solidFill>
                  <a:srgbClr val="08520D"/>
                </a:solidFill>
                <a:latin typeface="Alice Bold"/>
              </a:rPr>
              <a:t>276 million </a:t>
            </a:r>
            <a:r>
              <a:rPr lang="en-US" sz="1975">
                <a:solidFill>
                  <a:srgbClr val="08520D"/>
                </a:solidFill>
                <a:latin typeface="Alice"/>
              </a:rPr>
              <a:t>registered vehicles.</a:t>
            </a:r>
          </a:p>
        </p:txBody>
      </p:sp>
      <p:grpSp>
        <p:nvGrpSpPr>
          <p:cNvPr name="Group 11" id="11"/>
          <p:cNvGrpSpPr/>
          <p:nvPr/>
        </p:nvGrpSpPr>
        <p:grpSpPr>
          <a:xfrm rot="0">
            <a:off x="0" y="-311526"/>
            <a:ext cx="9849911" cy="1650752"/>
            <a:chOff x="0" y="0"/>
            <a:chExt cx="2594215" cy="434766"/>
          </a:xfrm>
        </p:grpSpPr>
        <p:sp>
          <p:nvSpPr>
            <p:cNvPr name="Freeform 12" id="12"/>
            <p:cNvSpPr/>
            <p:nvPr/>
          </p:nvSpPr>
          <p:spPr>
            <a:xfrm flipH="false" flipV="false" rot="0">
              <a:off x="0" y="0"/>
              <a:ext cx="2594215" cy="434766"/>
            </a:xfrm>
            <a:custGeom>
              <a:avLst/>
              <a:gdLst/>
              <a:ahLst/>
              <a:cxnLst/>
              <a:rect r="r" b="b" t="t" l="l"/>
              <a:pathLst>
                <a:path h="434766" w="2594215">
                  <a:moveTo>
                    <a:pt x="0" y="0"/>
                  </a:moveTo>
                  <a:lnTo>
                    <a:pt x="2594215" y="0"/>
                  </a:lnTo>
                  <a:lnTo>
                    <a:pt x="2594215" y="434766"/>
                  </a:lnTo>
                  <a:lnTo>
                    <a:pt x="0" y="434766"/>
                  </a:lnTo>
                  <a:close/>
                </a:path>
              </a:pathLst>
            </a:custGeom>
            <a:solidFill>
              <a:srgbClr val="D0F6C1"/>
            </a:solidFill>
          </p:spPr>
        </p:sp>
        <p:sp>
          <p:nvSpPr>
            <p:cNvPr name="TextBox 13" id="13"/>
            <p:cNvSpPr txBox="true"/>
            <p:nvPr/>
          </p:nvSpPr>
          <p:spPr>
            <a:xfrm>
              <a:off x="0" y="-47625"/>
              <a:ext cx="2594215" cy="482391"/>
            </a:xfrm>
            <a:prstGeom prst="rect">
              <a:avLst/>
            </a:prstGeom>
          </p:spPr>
          <p:txBody>
            <a:bodyPr anchor="ctr" rtlCol="false" tIns="50800" lIns="50800" bIns="50800" rIns="50800"/>
            <a:lstStyle/>
            <a:p>
              <a:pPr algn="ctr">
                <a:lnSpc>
                  <a:spcPts val="3693"/>
                </a:lnSpc>
              </a:pPr>
            </a:p>
          </p:txBody>
        </p:sp>
      </p:grpSp>
      <p:sp>
        <p:nvSpPr>
          <p:cNvPr name="TextBox 14" id="14"/>
          <p:cNvSpPr txBox="true"/>
          <p:nvPr/>
        </p:nvSpPr>
        <p:spPr>
          <a:xfrm rot="0">
            <a:off x="487271" y="175931"/>
            <a:ext cx="7132618" cy="971381"/>
          </a:xfrm>
          <a:prstGeom prst="rect">
            <a:avLst/>
          </a:prstGeom>
        </p:spPr>
        <p:txBody>
          <a:bodyPr anchor="t" rtlCol="false" tIns="0" lIns="0" bIns="0" rIns="0">
            <a:spAutoFit/>
          </a:bodyPr>
          <a:lstStyle/>
          <a:p>
            <a:pPr algn="l" marL="0" indent="0" lvl="0">
              <a:lnSpc>
                <a:spcPts val="8106"/>
              </a:lnSpc>
              <a:spcBef>
                <a:spcPct val="0"/>
              </a:spcBef>
            </a:pPr>
            <a:r>
              <a:rPr lang="en-US" sz="5790">
                <a:solidFill>
                  <a:srgbClr val="1E4017"/>
                </a:solidFill>
                <a:latin typeface="Shrikhand"/>
              </a:rPr>
              <a:t>Fuel consumption </a:t>
            </a:r>
          </a:p>
        </p:txBody>
      </p:sp>
      <p:sp>
        <p:nvSpPr>
          <p:cNvPr name="TextBox 15" id="15"/>
          <p:cNvSpPr txBox="true"/>
          <p:nvPr/>
        </p:nvSpPr>
        <p:spPr>
          <a:xfrm rot="0">
            <a:off x="13707801" y="2174864"/>
            <a:ext cx="2662228" cy="871029"/>
          </a:xfrm>
          <a:prstGeom prst="rect">
            <a:avLst/>
          </a:prstGeom>
        </p:spPr>
        <p:txBody>
          <a:bodyPr anchor="t" rtlCol="false" tIns="0" lIns="0" bIns="0" rIns="0">
            <a:spAutoFit/>
          </a:bodyPr>
          <a:lstStyle/>
          <a:p>
            <a:pPr algn="l">
              <a:lnSpc>
                <a:spcPts val="2359"/>
              </a:lnSpc>
            </a:pPr>
            <a:r>
              <a:rPr lang="en-US" sz="1685">
                <a:solidFill>
                  <a:srgbClr val="1E4017"/>
                </a:solidFill>
                <a:latin typeface="Shrikhand"/>
              </a:rPr>
              <a:t>China  (2023)</a:t>
            </a:r>
          </a:p>
          <a:p>
            <a:pPr algn="l">
              <a:lnSpc>
                <a:spcPts val="2359"/>
              </a:lnSpc>
            </a:pPr>
            <a:r>
              <a:rPr lang="en-US" sz="1685">
                <a:solidFill>
                  <a:srgbClr val="1E4017"/>
                </a:solidFill>
                <a:latin typeface="Shrikhand"/>
              </a:rPr>
              <a:t>saving</a:t>
            </a:r>
          </a:p>
          <a:p>
            <a:pPr algn="l" marL="0" indent="0" lvl="0">
              <a:lnSpc>
                <a:spcPts val="2359"/>
              </a:lnSpc>
              <a:spcBef>
                <a:spcPct val="0"/>
              </a:spcBef>
            </a:pPr>
            <a:r>
              <a:rPr lang="en-US" sz="1685">
                <a:solidFill>
                  <a:srgbClr val="1E4017"/>
                </a:solidFill>
                <a:latin typeface="Shrikhand"/>
              </a:rPr>
              <a:t> Fuel consumption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7635574" y="0"/>
            <a:ext cx="10652426" cy="10287000"/>
            <a:chOff x="0" y="0"/>
            <a:chExt cx="2805577" cy="2709333"/>
          </a:xfrm>
        </p:grpSpPr>
        <p:sp>
          <p:nvSpPr>
            <p:cNvPr name="Freeform 3" id="3"/>
            <p:cNvSpPr/>
            <p:nvPr/>
          </p:nvSpPr>
          <p:spPr>
            <a:xfrm flipH="false" flipV="false" rot="0">
              <a:off x="0" y="0"/>
              <a:ext cx="2805577" cy="2709333"/>
            </a:xfrm>
            <a:custGeom>
              <a:avLst/>
              <a:gdLst/>
              <a:ahLst/>
              <a:cxnLst/>
              <a:rect r="r" b="b" t="t" l="l"/>
              <a:pathLst>
                <a:path h="2709333" w="2805577">
                  <a:moveTo>
                    <a:pt x="0" y="0"/>
                  </a:moveTo>
                  <a:lnTo>
                    <a:pt x="2805577" y="0"/>
                  </a:lnTo>
                  <a:lnTo>
                    <a:pt x="2805577" y="2709333"/>
                  </a:lnTo>
                  <a:lnTo>
                    <a:pt x="0" y="2709333"/>
                  </a:lnTo>
                  <a:close/>
                </a:path>
              </a:pathLst>
            </a:custGeom>
            <a:solidFill>
              <a:srgbClr val="D0F6C1"/>
            </a:solidFill>
          </p:spPr>
        </p:sp>
        <p:sp>
          <p:nvSpPr>
            <p:cNvPr name="TextBox 4" id="4"/>
            <p:cNvSpPr txBox="true"/>
            <p:nvPr/>
          </p:nvSpPr>
          <p:spPr>
            <a:xfrm>
              <a:off x="0" y="-123825"/>
              <a:ext cx="2805577" cy="2833158"/>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7635574" y="0"/>
            <a:ext cx="10652426" cy="4461508"/>
          </a:xfrm>
          <a:custGeom>
            <a:avLst/>
            <a:gdLst/>
            <a:ahLst/>
            <a:cxnLst/>
            <a:rect r="r" b="b" t="t" l="l"/>
            <a:pathLst>
              <a:path h="4461508" w="10652426">
                <a:moveTo>
                  <a:pt x="0" y="0"/>
                </a:moveTo>
                <a:lnTo>
                  <a:pt x="10652426" y="0"/>
                </a:lnTo>
                <a:lnTo>
                  <a:pt x="10652426" y="4461508"/>
                </a:lnTo>
                <a:lnTo>
                  <a:pt x="0" y="4461508"/>
                </a:lnTo>
                <a:lnTo>
                  <a:pt x="0" y="0"/>
                </a:lnTo>
                <a:close/>
              </a:path>
            </a:pathLst>
          </a:custGeom>
          <a:blipFill>
            <a:blip r:embed="rId2"/>
            <a:stretch>
              <a:fillRect l="0" t="0" r="0" b="0"/>
            </a:stretch>
          </a:blipFill>
        </p:spPr>
      </p:sp>
      <p:sp>
        <p:nvSpPr>
          <p:cNvPr name="Freeform 6" id="6"/>
          <p:cNvSpPr/>
          <p:nvPr/>
        </p:nvSpPr>
        <p:spPr>
          <a:xfrm flipH="false" flipV="false" rot="0">
            <a:off x="7635574" y="5054229"/>
            <a:ext cx="10652426" cy="5232771"/>
          </a:xfrm>
          <a:custGeom>
            <a:avLst/>
            <a:gdLst/>
            <a:ahLst/>
            <a:cxnLst/>
            <a:rect r="r" b="b" t="t" l="l"/>
            <a:pathLst>
              <a:path h="5232771" w="10652426">
                <a:moveTo>
                  <a:pt x="0" y="0"/>
                </a:moveTo>
                <a:lnTo>
                  <a:pt x="10652426" y="0"/>
                </a:lnTo>
                <a:lnTo>
                  <a:pt x="10652426" y="5232771"/>
                </a:lnTo>
                <a:lnTo>
                  <a:pt x="0" y="5232771"/>
                </a:lnTo>
                <a:lnTo>
                  <a:pt x="0" y="0"/>
                </a:lnTo>
                <a:close/>
              </a:path>
            </a:pathLst>
          </a:custGeom>
          <a:blipFill>
            <a:blip r:embed="rId3"/>
            <a:stretch>
              <a:fillRect l="0" t="0" r="0" b="0"/>
            </a:stretch>
          </a:blipFill>
        </p:spPr>
      </p:sp>
      <p:sp>
        <p:nvSpPr>
          <p:cNvPr name="TextBox 7" id="7"/>
          <p:cNvSpPr txBox="true"/>
          <p:nvPr/>
        </p:nvSpPr>
        <p:spPr>
          <a:xfrm rot="0">
            <a:off x="213694" y="1443410"/>
            <a:ext cx="5569625" cy="490956"/>
          </a:xfrm>
          <a:prstGeom prst="rect">
            <a:avLst/>
          </a:prstGeom>
        </p:spPr>
        <p:txBody>
          <a:bodyPr anchor="t" rtlCol="false" tIns="0" lIns="0" bIns="0" rIns="0">
            <a:spAutoFit/>
          </a:bodyPr>
          <a:lstStyle/>
          <a:p>
            <a:pPr algn="ctr">
              <a:lnSpc>
                <a:spcPts val="3914"/>
              </a:lnSpc>
              <a:spcBef>
                <a:spcPct val="0"/>
              </a:spcBef>
            </a:pPr>
            <a:r>
              <a:rPr lang="en-US" sz="2796">
                <a:solidFill>
                  <a:srgbClr val="1E4017"/>
                </a:solidFill>
                <a:latin typeface="Alice Bold Italics"/>
              </a:rPr>
              <a:t>Which country has largest EV cars?</a:t>
            </a:r>
          </a:p>
        </p:txBody>
      </p:sp>
      <p:grpSp>
        <p:nvGrpSpPr>
          <p:cNvPr name="Group 8" id="8"/>
          <p:cNvGrpSpPr/>
          <p:nvPr/>
        </p:nvGrpSpPr>
        <p:grpSpPr>
          <a:xfrm rot="0">
            <a:off x="0" y="0"/>
            <a:ext cx="7635574" cy="772169"/>
            <a:chOff x="0" y="0"/>
            <a:chExt cx="2011015" cy="203370"/>
          </a:xfrm>
        </p:grpSpPr>
        <p:sp>
          <p:nvSpPr>
            <p:cNvPr name="Freeform 9" id="9"/>
            <p:cNvSpPr/>
            <p:nvPr/>
          </p:nvSpPr>
          <p:spPr>
            <a:xfrm flipH="false" flipV="false" rot="0">
              <a:off x="0" y="0"/>
              <a:ext cx="2011015" cy="203370"/>
            </a:xfrm>
            <a:custGeom>
              <a:avLst/>
              <a:gdLst/>
              <a:ahLst/>
              <a:cxnLst/>
              <a:rect r="r" b="b" t="t" l="l"/>
              <a:pathLst>
                <a:path h="203370" w="2011015">
                  <a:moveTo>
                    <a:pt x="0" y="0"/>
                  </a:moveTo>
                  <a:lnTo>
                    <a:pt x="2011015" y="0"/>
                  </a:lnTo>
                  <a:lnTo>
                    <a:pt x="2011015" y="203370"/>
                  </a:lnTo>
                  <a:lnTo>
                    <a:pt x="0" y="203370"/>
                  </a:lnTo>
                  <a:close/>
                </a:path>
              </a:pathLst>
            </a:custGeom>
            <a:solidFill>
              <a:srgbClr val="D0F6C1"/>
            </a:solidFill>
          </p:spPr>
        </p:sp>
        <p:sp>
          <p:nvSpPr>
            <p:cNvPr name="TextBox 10" id="10"/>
            <p:cNvSpPr txBox="true"/>
            <p:nvPr/>
          </p:nvSpPr>
          <p:spPr>
            <a:xfrm>
              <a:off x="0" y="-123825"/>
              <a:ext cx="2011015" cy="327195"/>
            </a:xfrm>
            <a:prstGeom prst="rect">
              <a:avLst/>
            </a:prstGeom>
          </p:spPr>
          <p:txBody>
            <a:bodyPr anchor="ctr" rtlCol="false" tIns="50800" lIns="50800" bIns="50800" rIns="50800"/>
            <a:lstStyle/>
            <a:p>
              <a:pPr algn="ctr">
                <a:lnSpc>
                  <a:spcPts val="4079"/>
                </a:lnSpc>
              </a:pPr>
            </a:p>
          </p:txBody>
        </p:sp>
      </p:grpSp>
      <p:sp>
        <p:nvSpPr>
          <p:cNvPr name="TextBox 11" id="11"/>
          <p:cNvSpPr txBox="true"/>
          <p:nvPr/>
        </p:nvSpPr>
        <p:spPr>
          <a:xfrm rot="0">
            <a:off x="213694" y="2080826"/>
            <a:ext cx="4628456" cy="332523"/>
          </a:xfrm>
          <a:prstGeom prst="rect">
            <a:avLst/>
          </a:prstGeom>
        </p:spPr>
        <p:txBody>
          <a:bodyPr anchor="t" rtlCol="false" tIns="0" lIns="0" bIns="0" rIns="0">
            <a:spAutoFit/>
          </a:bodyPr>
          <a:lstStyle/>
          <a:p>
            <a:pPr algn="just">
              <a:lnSpc>
                <a:spcPts val="2671"/>
              </a:lnSpc>
              <a:spcBef>
                <a:spcPct val="0"/>
              </a:spcBef>
            </a:pPr>
            <a:r>
              <a:rPr lang="en-US" sz="1908">
                <a:solidFill>
                  <a:srgbClr val="1E4017"/>
                </a:solidFill>
                <a:latin typeface="Arimo Bold"/>
              </a:rPr>
              <a:t>China - 3 million electric car sales.</a:t>
            </a:r>
          </a:p>
        </p:txBody>
      </p:sp>
      <p:sp>
        <p:nvSpPr>
          <p:cNvPr name="TextBox 12" id="12"/>
          <p:cNvSpPr txBox="true"/>
          <p:nvPr/>
        </p:nvSpPr>
        <p:spPr>
          <a:xfrm rot="0">
            <a:off x="213694" y="2540760"/>
            <a:ext cx="5416511" cy="490956"/>
          </a:xfrm>
          <a:prstGeom prst="rect">
            <a:avLst/>
          </a:prstGeom>
        </p:spPr>
        <p:txBody>
          <a:bodyPr anchor="t" rtlCol="false" tIns="0" lIns="0" bIns="0" rIns="0">
            <a:spAutoFit/>
          </a:bodyPr>
          <a:lstStyle/>
          <a:p>
            <a:pPr algn="ctr">
              <a:lnSpc>
                <a:spcPts val="3914"/>
              </a:lnSpc>
              <a:spcBef>
                <a:spcPct val="0"/>
              </a:spcBef>
            </a:pPr>
            <a:r>
              <a:rPr lang="en-US" sz="2796">
                <a:solidFill>
                  <a:srgbClr val="1E4017"/>
                </a:solidFill>
                <a:latin typeface="Alice Bold Italics"/>
              </a:rPr>
              <a:t>Which country has 100%  EV cars?</a:t>
            </a:r>
          </a:p>
        </p:txBody>
      </p:sp>
      <p:sp>
        <p:nvSpPr>
          <p:cNvPr name="TextBox 13" id="13"/>
          <p:cNvSpPr txBox="true"/>
          <p:nvPr/>
        </p:nvSpPr>
        <p:spPr>
          <a:xfrm rot="0">
            <a:off x="301120" y="3167592"/>
            <a:ext cx="4628456" cy="332523"/>
          </a:xfrm>
          <a:prstGeom prst="rect">
            <a:avLst/>
          </a:prstGeom>
        </p:spPr>
        <p:txBody>
          <a:bodyPr anchor="t" rtlCol="false" tIns="0" lIns="0" bIns="0" rIns="0">
            <a:spAutoFit/>
          </a:bodyPr>
          <a:lstStyle/>
          <a:p>
            <a:pPr algn="just">
              <a:lnSpc>
                <a:spcPts val="2671"/>
              </a:lnSpc>
              <a:spcBef>
                <a:spcPct val="0"/>
              </a:spcBef>
            </a:pPr>
            <a:r>
              <a:rPr lang="en-US" sz="1908">
                <a:solidFill>
                  <a:srgbClr val="1E4017"/>
                </a:solidFill>
                <a:latin typeface="Arimo Bold"/>
              </a:rPr>
              <a:t>Norway were all-electric vehicles.</a:t>
            </a:r>
          </a:p>
        </p:txBody>
      </p:sp>
      <p:sp>
        <p:nvSpPr>
          <p:cNvPr name="TextBox 14" id="14"/>
          <p:cNvSpPr txBox="true"/>
          <p:nvPr/>
        </p:nvSpPr>
        <p:spPr>
          <a:xfrm rot="0">
            <a:off x="301120" y="3709665"/>
            <a:ext cx="7079695" cy="986256"/>
          </a:xfrm>
          <a:prstGeom prst="rect">
            <a:avLst/>
          </a:prstGeom>
        </p:spPr>
        <p:txBody>
          <a:bodyPr anchor="t" rtlCol="false" tIns="0" lIns="0" bIns="0" rIns="0">
            <a:spAutoFit/>
          </a:bodyPr>
          <a:lstStyle/>
          <a:p>
            <a:pPr algn="just">
              <a:lnSpc>
                <a:spcPts val="3914"/>
              </a:lnSpc>
              <a:spcBef>
                <a:spcPct val="0"/>
              </a:spcBef>
            </a:pPr>
            <a:r>
              <a:rPr lang="en-US" sz="2796">
                <a:solidFill>
                  <a:srgbClr val="1E4017"/>
                </a:solidFill>
                <a:latin typeface="Alice Bold Italics"/>
              </a:rPr>
              <a:t>Which  manufacturer has highest selling  EV </a:t>
            </a:r>
          </a:p>
          <a:p>
            <a:pPr algn="just">
              <a:lnSpc>
                <a:spcPts val="3914"/>
              </a:lnSpc>
              <a:spcBef>
                <a:spcPct val="0"/>
              </a:spcBef>
            </a:pPr>
            <a:r>
              <a:rPr lang="en-US" sz="2796">
                <a:solidFill>
                  <a:srgbClr val="1E4017"/>
                </a:solidFill>
                <a:latin typeface="Alice Bold Italics"/>
              </a:rPr>
              <a:t>model?</a:t>
            </a:r>
          </a:p>
        </p:txBody>
      </p:sp>
      <p:sp>
        <p:nvSpPr>
          <p:cNvPr name="TextBox 15" id="15"/>
          <p:cNvSpPr txBox="true"/>
          <p:nvPr/>
        </p:nvSpPr>
        <p:spPr>
          <a:xfrm rot="0">
            <a:off x="301120" y="4829271"/>
            <a:ext cx="6770386" cy="332523"/>
          </a:xfrm>
          <a:prstGeom prst="rect">
            <a:avLst/>
          </a:prstGeom>
        </p:spPr>
        <p:txBody>
          <a:bodyPr anchor="t" rtlCol="false" tIns="0" lIns="0" bIns="0" rIns="0">
            <a:spAutoFit/>
          </a:bodyPr>
          <a:lstStyle/>
          <a:p>
            <a:pPr algn="just">
              <a:lnSpc>
                <a:spcPts val="2671"/>
              </a:lnSpc>
              <a:spcBef>
                <a:spcPct val="0"/>
              </a:spcBef>
            </a:pPr>
            <a:r>
              <a:rPr lang="en-US" sz="1908">
                <a:solidFill>
                  <a:srgbClr val="1E4017"/>
                </a:solidFill>
                <a:latin typeface="Arimo Bold"/>
              </a:rPr>
              <a:t>Tesla Model Y is the largest EV manufacturer in the world. </a:t>
            </a:r>
          </a:p>
        </p:txBody>
      </p:sp>
      <p:sp>
        <p:nvSpPr>
          <p:cNvPr name="TextBox 16" id="16"/>
          <p:cNvSpPr txBox="true"/>
          <p:nvPr/>
        </p:nvSpPr>
        <p:spPr>
          <a:xfrm rot="0">
            <a:off x="301120" y="5371344"/>
            <a:ext cx="4323993" cy="490956"/>
          </a:xfrm>
          <a:prstGeom prst="rect">
            <a:avLst/>
          </a:prstGeom>
        </p:spPr>
        <p:txBody>
          <a:bodyPr anchor="t" rtlCol="false" tIns="0" lIns="0" bIns="0" rIns="0">
            <a:spAutoFit/>
          </a:bodyPr>
          <a:lstStyle/>
          <a:p>
            <a:pPr algn="just">
              <a:lnSpc>
                <a:spcPts val="3914"/>
              </a:lnSpc>
              <a:spcBef>
                <a:spcPct val="0"/>
              </a:spcBef>
            </a:pPr>
            <a:r>
              <a:rPr lang="en-US" sz="2796">
                <a:solidFill>
                  <a:srgbClr val="1E4017"/>
                </a:solidFill>
                <a:latin typeface="Alice Bold Italics"/>
              </a:rPr>
              <a:t>Who leads the world in EV?</a:t>
            </a:r>
          </a:p>
        </p:txBody>
      </p:sp>
      <p:sp>
        <p:nvSpPr>
          <p:cNvPr name="TextBox 17" id="17"/>
          <p:cNvSpPr txBox="true"/>
          <p:nvPr/>
        </p:nvSpPr>
        <p:spPr>
          <a:xfrm rot="0">
            <a:off x="301120" y="6005175"/>
            <a:ext cx="7047234" cy="665898"/>
          </a:xfrm>
          <a:prstGeom prst="rect">
            <a:avLst/>
          </a:prstGeom>
        </p:spPr>
        <p:txBody>
          <a:bodyPr anchor="t" rtlCol="false" tIns="0" lIns="0" bIns="0" rIns="0">
            <a:spAutoFit/>
          </a:bodyPr>
          <a:lstStyle/>
          <a:p>
            <a:pPr algn="just">
              <a:lnSpc>
                <a:spcPts val="2671"/>
              </a:lnSpc>
              <a:spcBef>
                <a:spcPct val="0"/>
              </a:spcBef>
            </a:pPr>
            <a:r>
              <a:rPr lang="en-US" sz="1908">
                <a:solidFill>
                  <a:srgbClr val="1E4017"/>
                </a:solidFill>
                <a:latin typeface="Arimo Bold"/>
              </a:rPr>
              <a:t>Iceland, Sweden, the Netherlands, and China are the leading EV adopters after Norway.</a:t>
            </a:r>
          </a:p>
        </p:txBody>
      </p:sp>
      <p:sp>
        <p:nvSpPr>
          <p:cNvPr name="TextBox 18" id="18"/>
          <p:cNvSpPr txBox="true"/>
          <p:nvPr/>
        </p:nvSpPr>
        <p:spPr>
          <a:xfrm rot="0">
            <a:off x="301120" y="6852048"/>
            <a:ext cx="7334454" cy="986256"/>
          </a:xfrm>
          <a:prstGeom prst="rect">
            <a:avLst/>
          </a:prstGeom>
        </p:spPr>
        <p:txBody>
          <a:bodyPr anchor="t" rtlCol="false" tIns="0" lIns="0" bIns="0" rIns="0">
            <a:spAutoFit/>
          </a:bodyPr>
          <a:lstStyle/>
          <a:p>
            <a:pPr algn="just">
              <a:lnSpc>
                <a:spcPts val="3914"/>
              </a:lnSpc>
              <a:spcBef>
                <a:spcPct val="0"/>
              </a:spcBef>
            </a:pPr>
            <a:r>
              <a:rPr lang="en-US" sz="2796">
                <a:solidFill>
                  <a:srgbClr val="1E4017"/>
                </a:solidFill>
                <a:latin typeface="Alice Bold Italics"/>
              </a:rPr>
              <a:t>How many EV cars are on the road in the world?</a:t>
            </a:r>
          </a:p>
        </p:txBody>
      </p:sp>
      <p:sp>
        <p:nvSpPr>
          <p:cNvPr name="TextBox 19" id="19"/>
          <p:cNvSpPr txBox="true"/>
          <p:nvPr/>
        </p:nvSpPr>
        <p:spPr>
          <a:xfrm rot="0">
            <a:off x="333580" y="7971654"/>
            <a:ext cx="7047234" cy="332523"/>
          </a:xfrm>
          <a:prstGeom prst="rect">
            <a:avLst/>
          </a:prstGeom>
        </p:spPr>
        <p:txBody>
          <a:bodyPr anchor="t" rtlCol="false" tIns="0" lIns="0" bIns="0" rIns="0">
            <a:spAutoFit/>
          </a:bodyPr>
          <a:lstStyle/>
          <a:p>
            <a:pPr algn="just">
              <a:lnSpc>
                <a:spcPts val="2671"/>
              </a:lnSpc>
              <a:spcBef>
                <a:spcPct val="0"/>
              </a:spcBef>
            </a:pPr>
            <a:r>
              <a:rPr lang="en-US" sz="1908">
                <a:solidFill>
                  <a:srgbClr val="1E4017"/>
                </a:solidFill>
                <a:latin typeface="Arimo Bold"/>
              </a:rPr>
              <a:t>More than 40 million.</a:t>
            </a:r>
          </a:p>
        </p:txBody>
      </p:sp>
      <p:sp>
        <p:nvSpPr>
          <p:cNvPr name="TextBox 20" id="20"/>
          <p:cNvSpPr txBox="true"/>
          <p:nvPr/>
        </p:nvSpPr>
        <p:spPr>
          <a:xfrm rot="0">
            <a:off x="637715" y="8283"/>
            <a:ext cx="1977633" cy="679404"/>
          </a:xfrm>
          <a:prstGeom prst="rect">
            <a:avLst/>
          </a:prstGeom>
        </p:spPr>
        <p:txBody>
          <a:bodyPr anchor="t" rtlCol="false" tIns="0" lIns="0" bIns="0" rIns="0">
            <a:spAutoFit/>
          </a:bodyPr>
          <a:lstStyle/>
          <a:p>
            <a:pPr algn="l" marL="0" indent="0" lvl="0">
              <a:lnSpc>
                <a:spcPts val="5642"/>
              </a:lnSpc>
              <a:spcBef>
                <a:spcPct val="0"/>
              </a:spcBef>
            </a:pPr>
            <a:r>
              <a:rPr lang="en-US" sz="4030">
                <a:solidFill>
                  <a:srgbClr val="1E4017"/>
                </a:solidFill>
                <a:latin typeface="Shrikhand"/>
              </a:rPr>
              <a:t>Q&amp;A</a:t>
            </a:r>
          </a:p>
        </p:txBody>
      </p:sp>
      <p:sp>
        <p:nvSpPr>
          <p:cNvPr name="Freeform 21" id="21"/>
          <p:cNvSpPr/>
          <p:nvPr/>
        </p:nvSpPr>
        <p:spPr>
          <a:xfrm flipH="false" flipV="false" rot="0">
            <a:off x="15564865" y="6671073"/>
            <a:ext cx="2481769" cy="1000216"/>
          </a:xfrm>
          <a:custGeom>
            <a:avLst/>
            <a:gdLst/>
            <a:ahLst/>
            <a:cxnLst/>
            <a:rect r="r" b="b" t="t" l="l"/>
            <a:pathLst>
              <a:path h="1000216" w="2481769">
                <a:moveTo>
                  <a:pt x="0" y="0"/>
                </a:moveTo>
                <a:lnTo>
                  <a:pt x="2481768" y="0"/>
                </a:lnTo>
                <a:lnTo>
                  <a:pt x="2481768" y="1000216"/>
                </a:lnTo>
                <a:lnTo>
                  <a:pt x="0" y="1000216"/>
                </a:lnTo>
                <a:lnTo>
                  <a:pt x="0" y="0"/>
                </a:lnTo>
                <a:close/>
              </a:path>
            </a:pathLst>
          </a:custGeom>
          <a:blipFill>
            <a:blip r:embed="rId3"/>
            <a:stretch>
              <a:fillRect l="-329227" t="0" r="0" b="-423163"/>
            </a:stretch>
          </a:blipFill>
        </p:spPr>
      </p:sp>
      <p:sp>
        <p:nvSpPr>
          <p:cNvPr name="Freeform 22" id="22"/>
          <p:cNvSpPr/>
          <p:nvPr/>
        </p:nvSpPr>
        <p:spPr>
          <a:xfrm flipH="false" flipV="false" rot="0">
            <a:off x="8137257" y="6670398"/>
            <a:ext cx="2481769" cy="1000216"/>
          </a:xfrm>
          <a:custGeom>
            <a:avLst/>
            <a:gdLst/>
            <a:ahLst/>
            <a:cxnLst/>
            <a:rect r="r" b="b" t="t" l="l"/>
            <a:pathLst>
              <a:path h="1000216" w="2481769">
                <a:moveTo>
                  <a:pt x="0" y="0"/>
                </a:moveTo>
                <a:lnTo>
                  <a:pt x="2481769" y="0"/>
                </a:lnTo>
                <a:lnTo>
                  <a:pt x="2481769" y="1000217"/>
                </a:lnTo>
                <a:lnTo>
                  <a:pt x="0" y="1000217"/>
                </a:lnTo>
                <a:lnTo>
                  <a:pt x="0" y="0"/>
                </a:lnTo>
                <a:close/>
              </a:path>
            </a:pathLst>
          </a:custGeom>
          <a:blipFill>
            <a:blip r:embed="rId3"/>
            <a:stretch>
              <a:fillRect l="-329227" t="0" r="0" b="-423163"/>
            </a:stretch>
          </a:blipFill>
        </p:spPr>
      </p:sp>
      <p:sp>
        <p:nvSpPr>
          <p:cNvPr name="Freeform 23" id="23"/>
          <p:cNvSpPr/>
          <p:nvPr/>
        </p:nvSpPr>
        <p:spPr>
          <a:xfrm flipH="false" flipV="false" rot="0">
            <a:off x="8137257" y="9286784"/>
            <a:ext cx="2481769" cy="1000216"/>
          </a:xfrm>
          <a:custGeom>
            <a:avLst/>
            <a:gdLst/>
            <a:ahLst/>
            <a:cxnLst/>
            <a:rect r="r" b="b" t="t" l="l"/>
            <a:pathLst>
              <a:path h="1000216" w="2481769">
                <a:moveTo>
                  <a:pt x="0" y="0"/>
                </a:moveTo>
                <a:lnTo>
                  <a:pt x="2481769" y="0"/>
                </a:lnTo>
                <a:lnTo>
                  <a:pt x="2481769" y="1000216"/>
                </a:lnTo>
                <a:lnTo>
                  <a:pt x="0" y="1000216"/>
                </a:lnTo>
                <a:lnTo>
                  <a:pt x="0" y="0"/>
                </a:lnTo>
                <a:close/>
              </a:path>
            </a:pathLst>
          </a:custGeom>
          <a:blipFill>
            <a:blip r:embed="rId3"/>
            <a:stretch>
              <a:fillRect l="-329227" t="0" r="0" b="-423163"/>
            </a:stretch>
          </a:blipFill>
        </p:spPr>
      </p:sp>
      <p:sp>
        <p:nvSpPr>
          <p:cNvPr name="Freeform 24" id="24"/>
          <p:cNvSpPr/>
          <p:nvPr/>
        </p:nvSpPr>
        <p:spPr>
          <a:xfrm flipH="false" flipV="false" rot="0">
            <a:off x="15564865" y="9286784"/>
            <a:ext cx="2481769" cy="1000216"/>
          </a:xfrm>
          <a:custGeom>
            <a:avLst/>
            <a:gdLst/>
            <a:ahLst/>
            <a:cxnLst/>
            <a:rect r="r" b="b" t="t" l="l"/>
            <a:pathLst>
              <a:path h="1000216" w="2481769">
                <a:moveTo>
                  <a:pt x="0" y="0"/>
                </a:moveTo>
                <a:lnTo>
                  <a:pt x="2481768" y="0"/>
                </a:lnTo>
                <a:lnTo>
                  <a:pt x="2481768" y="1000216"/>
                </a:lnTo>
                <a:lnTo>
                  <a:pt x="0" y="1000216"/>
                </a:lnTo>
                <a:lnTo>
                  <a:pt x="0" y="0"/>
                </a:lnTo>
                <a:close/>
              </a:path>
            </a:pathLst>
          </a:custGeom>
          <a:blipFill>
            <a:blip r:embed="rId3"/>
            <a:stretch>
              <a:fillRect l="-329227" t="0" r="0" b="-423163"/>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3159276" y="4431035"/>
            <a:ext cx="12728443" cy="3032894"/>
          </a:xfrm>
          <a:prstGeom prst="rect">
            <a:avLst/>
          </a:prstGeom>
        </p:spPr>
        <p:txBody>
          <a:bodyPr anchor="t" rtlCol="false" tIns="0" lIns="0" bIns="0" rIns="0">
            <a:spAutoFit/>
          </a:bodyPr>
          <a:lstStyle/>
          <a:p>
            <a:pPr algn="just" marL="0" indent="0" lvl="0">
              <a:lnSpc>
                <a:spcPts val="4873"/>
              </a:lnSpc>
            </a:pPr>
            <a:r>
              <a:rPr lang="en-US" sz="2866">
                <a:solidFill>
                  <a:srgbClr val="1E4017"/>
                </a:solidFill>
                <a:latin typeface="Alice Bold"/>
              </a:rPr>
              <a:t>The world is moving towards sustainable transport. With the rise in environmental awareness advanced battery technology and the support of government policies. The adoption of electric vehicles continues to grow. The auto industry will determine how transportation will be in the near future. It also helps to create the environment by being cleaner and greener.</a:t>
            </a:r>
          </a:p>
        </p:txBody>
      </p:sp>
      <p:sp>
        <p:nvSpPr>
          <p:cNvPr name="AutoShape 3" id="3"/>
          <p:cNvSpPr/>
          <p:nvPr/>
        </p:nvSpPr>
        <p:spPr>
          <a:xfrm>
            <a:off x="5645866" y="3782664"/>
            <a:ext cx="7755263" cy="0"/>
          </a:xfrm>
          <a:prstGeom prst="line">
            <a:avLst/>
          </a:prstGeom>
          <a:ln cap="flat" w="85725">
            <a:solidFill>
              <a:srgbClr val="1E4017"/>
            </a:solidFill>
            <a:prstDash val="solid"/>
            <a:headEnd type="none" len="sm" w="sm"/>
            <a:tailEnd type="none" len="sm" w="sm"/>
          </a:ln>
        </p:spPr>
      </p:sp>
      <p:sp>
        <p:nvSpPr>
          <p:cNvPr name="AutoShape 4" id="4"/>
          <p:cNvSpPr/>
          <p:nvPr/>
        </p:nvSpPr>
        <p:spPr>
          <a:xfrm>
            <a:off x="5645866" y="8085452"/>
            <a:ext cx="7755263" cy="0"/>
          </a:xfrm>
          <a:prstGeom prst="line">
            <a:avLst/>
          </a:prstGeom>
          <a:ln cap="flat" w="85725">
            <a:solidFill>
              <a:srgbClr val="1E4017"/>
            </a:solidFill>
            <a:prstDash val="solid"/>
            <a:headEnd type="none" len="sm" w="sm"/>
            <a:tailEnd type="none" len="sm" w="sm"/>
          </a:ln>
        </p:spPr>
      </p:sp>
      <p:sp>
        <p:nvSpPr>
          <p:cNvPr name="Freeform 5" id="5"/>
          <p:cNvSpPr/>
          <p:nvPr/>
        </p:nvSpPr>
        <p:spPr>
          <a:xfrm flipH="false" flipV="false" rot="0">
            <a:off x="8520083" y="2470557"/>
            <a:ext cx="2006830" cy="298516"/>
          </a:xfrm>
          <a:custGeom>
            <a:avLst/>
            <a:gdLst/>
            <a:ahLst/>
            <a:cxnLst/>
            <a:rect r="r" b="b" t="t" l="l"/>
            <a:pathLst>
              <a:path h="298516" w="2006830">
                <a:moveTo>
                  <a:pt x="0" y="0"/>
                </a:moveTo>
                <a:lnTo>
                  <a:pt x="2006829" y="0"/>
                </a:lnTo>
                <a:lnTo>
                  <a:pt x="2006829" y="298516"/>
                </a:lnTo>
                <a:lnTo>
                  <a:pt x="0" y="298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520083" y="9099043"/>
            <a:ext cx="2006830" cy="298516"/>
          </a:xfrm>
          <a:custGeom>
            <a:avLst/>
            <a:gdLst/>
            <a:ahLst/>
            <a:cxnLst/>
            <a:rect r="r" b="b" t="t" l="l"/>
            <a:pathLst>
              <a:path h="298516" w="2006830">
                <a:moveTo>
                  <a:pt x="0" y="0"/>
                </a:moveTo>
                <a:lnTo>
                  <a:pt x="2006829" y="0"/>
                </a:lnTo>
                <a:lnTo>
                  <a:pt x="2006829" y="298516"/>
                </a:lnTo>
                <a:lnTo>
                  <a:pt x="0" y="2985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870477" y="792284"/>
            <a:ext cx="13258683" cy="1192815"/>
            <a:chOff x="0" y="0"/>
            <a:chExt cx="3491999" cy="314157"/>
          </a:xfrm>
        </p:grpSpPr>
        <p:sp>
          <p:nvSpPr>
            <p:cNvPr name="Freeform 8" id="8"/>
            <p:cNvSpPr/>
            <p:nvPr/>
          </p:nvSpPr>
          <p:spPr>
            <a:xfrm flipH="false" flipV="false" rot="0">
              <a:off x="0" y="0"/>
              <a:ext cx="3491999" cy="314157"/>
            </a:xfrm>
            <a:custGeom>
              <a:avLst/>
              <a:gdLst/>
              <a:ahLst/>
              <a:cxnLst/>
              <a:rect r="r" b="b" t="t" l="l"/>
              <a:pathLst>
                <a:path h="314157" w="3491999">
                  <a:moveTo>
                    <a:pt x="0" y="0"/>
                  </a:moveTo>
                  <a:lnTo>
                    <a:pt x="3491999" y="0"/>
                  </a:lnTo>
                  <a:lnTo>
                    <a:pt x="3491999" y="314157"/>
                  </a:lnTo>
                  <a:lnTo>
                    <a:pt x="0" y="314157"/>
                  </a:lnTo>
                  <a:close/>
                </a:path>
              </a:pathLst>
            </a:custGeom>
            <a:solidFill>
              <a:srgbClr val="D0F6C1"/>
            </a:solidFill>
          </p:spPr>
        </p:sp>
        <p:sp>
          <p:nvSpPr>
            <p:cNvPr name="TextBox 9" id="9"/>
            <p:cNvSpPr txBox="true"/>
            <p:nvPr/>
          </p:nvSpPr>
          <p:spPr>
            <a:xfrm>
              <a:off x="0" y="-47625"/>
              <a:ext cx="3491999" cy="361782"/>
            </a:xfrm>
            <a:prstGeom prst="rect">
              <a:avLst/>
            </a:prstGeom>
          </p:spPr>
          <p:txBody>
            <a:bodyPr anchor="ctr" rtlCol="false" tIns="50800" lIns="50800" bIns="50800" rIns="50800"/>
            <a:lstStyle/>
            <a:p>
              <a:pPr algn="ctr">
                <a:lnSpc>
                  <a:spcPts val="3693"/>
                </a:lnSpc>
              </a:pPr>
            </a:p>
          </p:txBody>
        </p:sp>
      </p:grpSp>
      <p:sp>
        <p:nvSpPr>
          <p:cNvPr name="TextBox 10" id="10"/>
          <p:cNvSpPr txBox="true"/>
          <p:nvPr/>
        </p:nvSpPr>
        <p:spPr>
          <a:xfrm rot="0">
            <a:off x="7082335" y="788934"/>
            <a:ext cx="11534821" cy="1085215"/>
          </a:xfrm>
          <a:prstGeom prst="rect">
            <a:avLst/>
          </a:prstGeom>
        </p:spPr>
        <p:txBody>
          <a:bodyPr anchor="t" rtlCol="false" tIns="0" lIns="0" bIns="0" rIns="0">
            <a:spAutoFit/>
          </a:bodyPr>
          <a:lstStyle/>
          <a:p>
            <a:pPr algn="l" marL="0" indent="0" lvl="0">
              <a:lnSpc>
                <a:spcPts val="8959"/>
              </a:lnSpc>
              <a:spcBef>
                <a:spcPct val="0"/>
              </a:spcBef>
            </a:pPr>
            <a:r>
              <a:rPr lang="en-US" sz="6399">
                <a:solidFill>
                  <a:srgbClr val="1E4017"/>
                </a:solidFill>
                <a:latin typeface="Cormorant Garamond Bold Italics"/>
              </a:rPr>
              <a:t>Conclusion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8278062" y="2491391"/>
            <a:ext cx="6492240" cy="0"/>
          </a:xfrm>
          <a:prstGeom prst="line">
            <a:avLst/>
          </a:prstGeom>
          <a:ln cap="flat" w="76200">
            <a:solidFill>
              <a:srgbClr val="1E4017"/>
            </a:solidFill>
            <a:prstDash val="solid"/>
            <a:headEnd type="none" len="sm" w="sm"/>
            <a:tailEnd type="none" len="sm" w="sm"/>
          </a:ln>
        </p:spPr>
      </p:sp>
      <p:sp>
        <p:nvSpPr>
          <p:cNvPr name="Freeform 3" id="3"/>
          <p:cNvSpPr/>
          <p:nvPr/>
        </p:nvSpPr>
        <p:spPr>
          <a:xfrm flipH="false" flipV="false" rot="0">
            <a:off x="10684183" y="1392974"/>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a:off x="8278062" y="7489797"/>
            <a:ext cx="6492240" cy="0"/>
          </a:xfrm>
          <a:prstGeom prst="line">
            <a:avLst/>
          </a:prstGeom>
          <a:ln cap="flat" w="76200">
            <a:solidFill>
              <a:srgbClr val="1E4017"/>
            </a:solidFill>
            <a:prstDash val="solid"/>
            <a:headEnd type="none" len="sm" w="sm"/>
            <a:tailEnd type="none" len="sm" w="sm"/>
          </a:ln>
        </p:spPr>
      </p:sp>
      <p:sp>
        <p:nvSpPr>
          <p:cNvPr name="Freeform 5" id="5"/>
          <p:cNvSpPr/>
          <p:nvPr/>
        </p:nvSpPr>
        <p:spPr>
          <a:xfrm flipH="false" flipV="false" rot="0">
            <a:off x="10684183" y="8338315"/>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3871665"/>
            <a:ext cx="7048048" cy="6415335"/>
          </a:xfrm>
          <a:custGeom>
            <a:avLst/>
            <a:gdLst/>
            <a:ahLst/>
            <a:cxnLst/>
            <a:rect r="r" b="b" t="t" l="l"/>
            <a:pathLst>
              <a:path h="6415335" w="7048048">
                <a:moveTo>
                  <a:pt x="0" y="0"/>
                </a:moveTo>
                <a:lnTo>
                  <a:pt x="7048048" y="0"/>
                </a:lnTo>
                <a:lnTo>
                  <a:pt x="7048048" y="6415335"/>
                </a:lnTo>
                <a:lnTo>
                  <a:pt x="0" y="6415335"/>
                </a:lnTo>
                <a:lnTo>
                  <a:pt x="0" y="0"/>
                </a:lnTo>
                <a:close/>
              </a:path>
            </a:pathLst>
          </a:custGeom>
          <a:blipFill>
            <a:blip r:embed="rId4"/>
            <a:stretch>
              <a:fillRect l="0" t="-52725" r="-147138" b="0"/>
            </a:stretch>
          </a:blipFill>
        </p:spPr>
      </p:sp>
      <p:sp>
        <p:nvSpPr>
          <p:cNvPr name="TextBox 7" id="7"/>
          <p:cNvSpPr txBox="true"/>
          <p:nvPr/>
        </p:nvSpPr>
        <p:spPr>
          <a:xfrm rot="0">
            <a:off x="5948913" y="3595440"/>
            <a:ext cx="11402580" cy="2513232"/>
          </a:xfrm>
          <a:prstGeom prst="rect">
            <a:avLst/>
          </a:prstGeom>
        </p:spPr>
        <p:txBody>
          <a:bodyPr anchor="t" rtlCol="false" tIns="0" lIns="0" bIns="0" rIns="0">
            <a:spAutoFit/>
          </a:bodyPr>
          <a:lstStyle/>
          <a:p>
            <a:pPr algn="ctr" marL="0" indent="0" lvl="0">
              <a:lnSpc>
                <a:spcPts val="20550"/>
              </a:lnSpc>
              <a:spcBef>
                <a:spcPct val="0"/>
              </a:spcBef>
            </a:pPr>
            <a:r>
              <a:rPr lang="en-US" sz="14678">
                <a:solidFill>
                  <a:srgbClr val="1E4017"/>
                </a:solidFill>
                <a:latin typeface="Shrikhand"/>
              </a:rPr>
              <a:t>Thank You</a:t>
            </a:r>
          </a:p>
        </p:txBody>
      </p:sp>
      <p:sp>
        <p:nvSpPr>
          <p:cNvPr name="Freeform 8" id="8"/>
          <p:cNvSpPr/>
          <p:nvPr/>
        </p:nvSpPr>
        <p:spPr>
          <a:xfrm flipH="false" flipV="false" rot="0">
            <a:off x="191777" y="127465"/>
            <a:ext cx="3835304" cy="1265509"/>
          </a:xfrm>
          <a:custGeom>
            <a:avLst/>
            <a:gdLst/>
            <a:ahLst/>
            <a:cxnLst/>
            <a:rect r="r" b="b" t="t" l="l"/>
            <a:pathLst>
              <a:path h="1265509" w="3835304">
                <a:moveTo>
                  <a:pt x="0" y="0"/>
                </a:moveTo>
                <a:lnTo>
                  <a:pt x="3835304" y="0"/>
                </a:lnTo>
                <a:lnTo>
                  <a:pt x="3835304" y="1265509"/>
                </a:lnTo>
                <a:lnTo>
                  <a:pt x="0" y="1265509"/>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13258683" y="15849"/>
            <a:ext cx="5029317" cy="10271151"/>
            <a:chOff x="0" y="0"/>
            <a:chExt cx="1324594" cy="2705159"/>
          </a:xfrm>
        </p:grpSpPr>
        <p:sp>
          <p:nvSpPr>
            <p:cNvPr name="Freeform 3" id="3"/>
            <p:cNvSpPr/>
            <p:nvPr/>
          </p:nvSpPr>
          <p:spPr>
            <a:xfrm flipH="false" flipV="false" rot="0">
              <a:off x="0" y="0"/>
              <a:ext cx="1324594" cy="2705159"/>
            </a:xfrm>
            <a:custGeom>
              <a:avLst/>
              <a:gdLst/>
              <a:ahLst/>
              <a:cxnLst/>
              <a:rect r="r" b="b" t="t" l="l"/>
              <a:pathLst>
                <a:path h="2705159" w="1324594">
                  <a:moveTo>
                    <a:pt x="0" y="0"/>
                  </a:moveTo>
                  <a:lnTo>
                    <a:pt x="1324594" y="0"/>
                  </a:lnTo>
                  <a:lnTo>
                    <a:pt x="1324594" y="2705159"/>
                  </a:lnTo>
                  <a:lnTo>
                    <a:pt x="0" y="2705159"/>
                  </a:lnTo>
                  <a:close/>
                </a:path>
              </a:pathLst>
            </a:custGeom>
            <a:solidFill>
              <a:srgbClr val="D0F6C1"/>
            </a:solidFill>
          </p:spPr>
        </p:sp>
        <p:sp>
          <p:nvSpPr>
            <p:cNvPr name="TextBox 4" id="4"/>
            <p:cNvSpPr txBox="true"/>
            <p:nvPr/>
          </p:nvSpPr>
          <p:spPr>
            <a:xfrm>
              <a:off x="0" y="-47625"/>
              <a:ext cx="1324594" cy="2752784"/>
            </a:xfrm>
            <a:prstGeom prst="rect">
              <a:avLst/>
            </a:prstGeom>
          </p:spPr>
          <p:txBody>
            <a:bodyPr anchor="ctr" rtlCol="false" tIns="50800" lIns="50800" bIns="50800" rIns="50800"/>
            <a:lstStyle/>
            <a:p>
              <a:pPr algn="ctr">
                <a:lnSpc>
                  <a:spcPts val="3693"/>
                </a:lnSpc>
              </a:pPr>
            </a:p>
          </p:txBody>
        </p:sp>
      </p:grpSp>
      <p:sp>
        <p:nvSpPr>
          <p:cNvPr name="Freeform 5" id="5"/>
          <p:cNvSpPr/>
          <p:nvPr/>
        </p:nvSpPr>
        <p:spPr>
          <a:xfrm flipH="false" flipV="false" rot="0">
            <a:off x="13258683" y="15849"/>
            <a:ext cx="5029317" cy="3679594"/>
          </a:xfrm>
          <a:custGeom>
            <a:avLst/>
            <a:gdLst/>
            <a:ahLst/>
            <a:cxnLst/>
            <a:rect r="r" b="b" t="t" l="l"/>
            <a:pathLst>
              <a:path h="3679594" w="5029317">
                <a:moveTo>
                  <a:pt x="0" y="0"/>
                </a:moveTo>
                <a:lnTo>
                  <a:pt x="5029317" y="0"/>
                </a:lnTo>
                <a:lnTo>
                  <a:pt x="5029317" y="3679594"/>
                </a:lnTo>
                <a:lnTo>
                  <a:pt x="0" y="3679594"/>
                </a:lnTo>
                <a:lnTo>
                  <a:pt x="0" y="0"/>
                </a:lnTo>
                <a:close/>
              </a:path>
            </a:pathLst>
          </a:custGeom>
          <a:blipFill>
            <a:blip r:embed="rId2"/>
            <a:stretch>
              <a:fillRect l="-10422" t="0" r="-10422" b="-6952"/>
            </a:stretch>
          </a:blipFill>
        </p:spPr>
      </p:sp>
      <p:sp>
        <p:nvSpPr>
          <p:cNvPr name="Freeform 6" id="6"/>
          <p:cNvSpPr/>
          <p:nvPr/>
        </p:nvSpPr>
        <p:spPr>
          <a:xfrm flipH="false" flipV="false" rot="0">
            <a:off x="13258683" y="3695443"/>
            <a:ext cx="5029317" cy="3548122"/>
          </a:xfrm>
          <a:custGeom>
            <a:avLst/>
            <a:gdLst/>
            <a:ahLst/>
            <a:cxnLst/>
            <a:rect r="r" b="b" t="t" l="l"/>
            <a:pathLst>
              <a:path h="3548122" w="5029317">
                <a:moveTo>
                  <a:pt x="0" y="0"/>
                </a:moveTo>
                <a:lnTo>
                  <a:pt x="5029317" y="0"/>
                </a:lnTo>
                <a:lnTo>
                  <a:pt x="5029317" y="3548122"/>
                </a:lnTo>
                <a:lnTo>
                  <a:pt x="0" y="3548122"/>
                </a:lnTo>
                <a:lnTo>
                  <a:pt x="0" y="0"/>
                </a:lnTo>
                <a:close/>
              </a:path>
            </a:pathLst>
          </a:custGeom>
          <a:blipFill>
            <a:blip r:embed="rId3"/>
            <a:stretch>
              <a:fillRect l="-7120" t="-6591" r="-3699" b="-11069"/>
            </a:stretch>
          </a:blipFill>
        </p:spPr>
      </p:sp>
      <p:sp>
        <p:nvSpPr>
          <p:cNvPr name="Freeform 7" id="7"/>
          <p:cNvSpPr/>
          <p:nvPr/>
        </p:nvSpPr>
        <p:spPr>
          <a:xfrm flipH="false" flipV="false" rot="0">
            <a:off x="13258683" y="7212958"/>
            <a:ext cx="5029317" cy="3074042"/>
          </a:xfrm>
          <a:custGeom>
            <a:avLst/>
            <a:gdLst/>
            <a:ahLst/>
            <a:cxnLst/>
            <a:rect r="r" b="b" t="t" l="l"/>
            <a:pathLst>
              <a:path h="3074042" w="5029317">
                <a:moveTo>
                  <a:pt x="0" y="0"/>
                </a:moveTo>
                <a:lnTo>
                  <a:pt x="5029317" y="0"/>
                </a:lnTo>
                <a:lnTo>
                  <a:pt x="5029317" y="3074042"/>
                </a:lnTo>
                <a:lnTo>
                  <a:pt x="0" y="3074042"/>
                </a:lnTo>
                <a:lnTo>
                  <a:pt x="0" y="0"/>
                </a:lnTo>
                <a:close/>
              </a:path>
            </a:pathLst>
          </a:custGeom>
          <a:blipFill>
            <a:blip r:embed="rId4"/>
            <a:stretch>
              <a:fillRect l="0" t="0" r="0" b="0"/>
            </a:stretch>
          </a:blipFill>
        </p:spPr>
      </p:sp>
      <p:sp>
        <p:nvSpPr>
          <p:cNvPr name="TextBox 8" id="8"/>
          <p:cNvSpPr txBox="true"/>
          <p:nvPr/>
        </p:nvSpPr>
        <p:spPr>
          <a:xfrm rot="0">
            <a:off x="0" y="3205332"/>
            <a:ext cx="5298832" cy="613936"/>
          </a:xfrm>
          <a:prstGeom prst="rect">
            <a:avLst/>
          </a:prstGeom>
        </p:spPr>
        <p:txBody>
          <a:bodyPr anchor="t" rtlCol="false" tIns="0" lIns="0" bIns="0" rIns="0">
            <a:spAutoFit/>
          </a:bodyPr>
          <a:lstStyle/>
          <a:p>
            <a:pPr algn="l" marL="772769" indent="-386385" lvl="1">
              <a:lnSpc>
                <a:spcPts val="5011"/>
              </a:lnSpc>
              <a:buFont typeface="Arial"/>
              <a:buChar char="•"/>
            </a:pPr>
            <a:r>
              <a:rPr lang="en-US" sz="3579">
                <a:solidFill>
                  <a:srgbClr val="08520D"/>
                </a:solidFill>
                <a:latin typeface="Alice Bold Italics"/>
              </a:rPr>
              <a:t>First Electric Vehicles</a:t>
            </a:r>
          </a:p>
        </p:txBody>
      </p:sp>
      <p:sp>
        <p:nvSpPr>
          <p:cNvPr name="TextBox 9" id="9"/>
          <p:cNvSpPr txBox="true"/>
          <p:nvPr/>
        </p:nvSpPr>
        <p:spPr>
          <a:xfrm rot="0">
            <a:off x="489184" y="3828793"/>
            <a:ext cx="12138554" cy="1073804"/>
          </a:xfrm>
          <a:prstGeom prst="rect">
            <a:avLst/>
          </a:prstGeom>
        </p:spPr>
        <p:txBody>
          <a:bodyPr anchor="t" rtlCol="false" tIns="0" lIns="0" bIns="0" rIns="0">
            <a:spAutoFit/>
          </a:bodyPr>
          <a:lstStyle/>
          <a:p>
            <a:pPr algn="just" marL="0" indent="0" lvl="0">
              <a:lnSpc>
                <a:spcPts val="4338"/>
              </a:lnSpc>
              <a:spcBef>
                <a:spcPct val="0"/>
              </a:spcBef>
            </a:pPr>
            <a:r>
              <a:rPr lang="en-US" sz="3099">
                <a:solidFill>
                  <a:srgbClr val="08520D"/>
                </a:solidFill>
                <a:latin typeface="Alice"/>
              </a:rPr>
              <a:t>The United States was developed in the </a:t>
            </a:r>
            <a:r>
              <a:rPr lang="en-US" sz="3099">
                <a:solidFill>
                  <a:srgbClr val="08520D"/>
                </a:solidFill>
                <a:latin typeface="Alice Bold"/>
              </a:rPr>
              <a:t>1830</a:t>
            </a:r>
            <a:r>
              <a:rPr lang="en-US" sz="3099">
                <a:solidFill>
                  <a:srgbClr val="08520D"/>
                </a:solidFill>
                <a:latin typeface="Alice"/>
              </a:rPr>
              <a:t>s by </a:t>
            </a:r>
            <a:r>
              <a:rPr lang="en-US" sz="3099">
                <a:solidFill>
                  <a:srgbClr val="08520D"/>
                </a:solidFill>
                <a:latin typeface="Alice Bold"/>
              </a:rPr>
              <a:t>Robert Anderson</a:t>
            </a:r>
            <a:r>
              <a:rPr lang="en-US" sz="3099">
                <a:solidFill>
                  <a:srgbClr val="08520D"/>
                </a:solidFill>
                <a:latin typeface="Alice"/>
              </a:rPr>
              <a:t>, a Scottish inventor.</a:t>
            </a:r>
          </a:p>
        </p:txBody>
      </p:sp>
      <p:sp>
        <p:nvSpPr>
          <p:cNvPr name="TextBox 10" id="10"/>
          <p:cNvSpPr txBox="true"/>
          <p:nvPr/>
        </p:nvSpPr>
        <p:spPr>
          <a:xfrm rot="0">
            <a:off x="0" y="4966617"/>
            <a:ext cx="5783897" cy="613936"/>
          </a:xfrm>
          <a:prstGeom prst="rect">
            <a:avLst/>
          </a:prstGeom>
        </p:spPr>
        <p:txBody>
          <a:bodyPr anchor="t" rtlCol="false" tIns="0" lIns="0" bIns="0" rIns="0">
            <a:spAutoFit/>
          </a:bodyPr>
          <a:lstStyle/>
          <a:p>
            <a:pPr algn="l" marL="772769" indent="-386385" lvl="1">
              <a:lnSpc>
                <a:spcPts val="5011"/>
              </a:lnSpc>
              <a:buFont typeface="Arial"/>
              <a:buChar char="•"/>
            </a:pPr>
            <a:r>
              <a:rPr lang="en-US" sz="3579">
                <a:solidFill>
                  <a:srgbClr val="08520D"/>
                </a:solidFill>
                <a:latin typeface="Alice Bold Italics"/>
              </a:rPr>
              <a:t>Electric Vehicles Brand </a:t>
            </a:r>
          </a:p>
        </p:txBody>
      </p:sp>
      <p:sp>
        <p:nvSpPr>
          <p:cNvPr name="TextBox 11" id="11"/>
          <p:cNvSpPr txBox="true"/>
          <p:nvPr/>
        </p:nvSpPr>
        <p:spPr>
          <a:xfrm rot="0">
            <a:off x="489184" y="5654097"/>
            <a:ext cx="12138554" cy="530879"/>
          </a:xfrm>
          <a:prstGeom prst="rect">
            <a:avLst/>
          </a:prstGeom>
        </p:spPr>
        <p:txBody>
          <a:bodyPr anchor="t" rtlCol="false" tIns="0" lIns="0" bIns="0" rIns="0">
            <a:spAutoFit/>
          </a:bodyPr>
          <a:lstStyle/>
          <a:p>
            <a:pPr algn="just" marL="0" indent="0" lvl="0">
              <a:lnSpc>
                <a:spcPts val="4338"/>
              </a:lnSpc>
              <a:spcBef>
                <a:spcPct val="0"/>
              </a:spcBef>
            </a:pPr>
            <a:r>
              <a:rPr lang="en-US" sz="3099">
                <a:solidFill>
                  <a:srgbClr val="08520D"/>
                </a:solidFill>
                <a:latin typeface="Alice Bold"/>
              </a:rPr>
              <a:t>Baker Electric</a:t>
            </a:r>
            <a:r>
              <a:rPr lang="en-US" sz="3099">
                <a:solidFill>
                  <a:srgbClr val="08520D"/>
                </a:solidFill>
                <a:latin typeface="Alice"/>
              </a:rPr>
              <a:t> (1899 to 1915) a range of around 80 km (50 miles)</a:t>
            </a:r>
          </a:p>
        </p:txBody>
      </p:sp>
      <p:sp>
        <p:nvSpPr>
          <p:cNvPr name="TextBox 12" id="12"/>
          <p:cNvSpPr txBox="true"/>
          <p:nvPr/>
        </p:nvSpPr>
        <p:spPr>
          <a:xfrm rot="0">
            <a:off x="0" y="6304968"/>
            <a:ext cx="7661450" cy="613936"/>
          </a:xfrm>
          <a:prstGeom prst="rect">
            <a:avLst/>
          </a:prstGeom>
        </p:spPr>
        <p:txBody>
          <a:bodyPr anchor="t" rtlCol="false" tIns="0" lIns="0" bIns="0" rIns="0">
            <a:spAutoFit/>
          </a:bodyPr>
          <a:lstStyle/>
          <a:p>
            <a:pPr algn="l" marL="772769" indent="-386385" lvl="1">
              <a:lnSpc>
                <a:spcPts val="5011"/>
              </a:lnSpc>
              <a:buFont typeface="Arial"/>
              <a:buChar char="•"/>
            </a:pPr>
            <a:r>
              <a:rPr lang="en-US" sz="3579">
                <a:solidFill>
                  <a:srgbClr val="08520D"/>
                </a:solidFill>
                <a:latin typeface="Alice Bold Italics"/>
              </a:rPr>
              <a:t>Global Initiatives for EV Adoption</a:t>
            </a:r>
          </a:p>
        </p:txBody>
      </p:sp>
      <p:sp>
        <p:nvSpPr>
          <p:cNvPr name="TextBox 13" id="13"/>
          <p:cNvSpPr txBox="true"/>
          <p:nvPr/>
        </p:nvSpPr>
        <p:spPr>
          <a:xfrm rot="0">
            <a:off x="489184" y="6909379"/>
            <a:ext cx="12138554" cy="1073804"/>
          </a:xfrm>
          <a:prstGeom prst="rect">
            <a:avLst/>
          </a:prstGeom>
        </p:spPr>
        <p:txBody>
          <a:bodyPr anchor="t" rtlCol="false" tIns="0" lIns="0" bIns="0" rIns="0">
            <a:spAutoFit/>
          </a:bodyPr>
          <a:lstStyle/>
          <a:p>
            <a:pPr algn="just" marL="0" indent="0" lvl="0">
              <a:lnSpc>
                <a:spcPts val="4338"/>
              </a:lnSpc>
              <a:spcBef>
                <a:spcPct val="0"/>
              </a:spcBef>
            </a:pPr>
            <a:r>
              <a:rPr lang="en-US" sz="3099">
                <a:solidFill>
                  <a:srgbClr val="08520D"/>
                </a:solidFill>
                <a:latin typeface="Alice"/>
              </a:rPr>
              <a:t>Current zero emission policies, Future  roadmap for adopting EV cars</a:t>
            </a:r>
          </a:p>
        </p:txBody>
      </p:sp>
      <p:grpSp>
        <p:nvGrpSpPr>
          <p:cNvPr name="Group 14" id="14"/>
          <p:cNvGrpSpPr/>
          <p:nvPr/>
        </p:nvGrpSpPr>
        <p:grpSpPr>
          <a:xfrm rot="0">
            <a:off x="0" y="0"/>
            <a:ext cx="13258683" cy="1192815"/>
            <a:chOff x="0" y="0"/>
            <a:chExt cx="3491999" cy="314157"/>
          </a:xfrm>
        </p:grpSpPr>
        <p:sp>
          <p:nvSpPr>
            <p:cNvPr name="Freeform 15" id="15"/>
            <p:cNvSpPr/>
            <p:nvPr/>
          </p:nvSpPr>
          <p:spPr>
            <a:xfrm flipH="false" flipV="false" rot="0">
              <a:off x="0" y="0"/>
              <a:ext cx="3491999" cy="314157"/>
            </a:xfrm>
            <a:custGeom>
              <a:avLst/>
              <a:gdLst/>
              <a:ahLst/>
              <a:cxnLst/>
              <a:rect r="r" b="b" t="t" l="l"/>
              <a:pathLst>
                <a:path h="314157" w="3491999">
                  <a:moveTo>
                    <a:pt x="0" y="0"/>
                  </a:moveTo>
                  <a:lnTo>
                    <a:pt x="3491999" y="0"/>
                  </a:lnTo>
                  <a:lnTo>
                    <a:pt x="3491999" y="314157"/>
                  </a:lnTo>
                  <a:lnTo>
                    <a:pt x="0" y="314157"/>
                  </a:lnTo>
                  <a:close/>
                </a:path>
              </a:pathLst>
            </a:custGeom>
            <a:solidFill>
              <a:srgbClr val="D0F6C1"/>
            </a:solidFill>
          </p:spPr>
        </p:sp>
        <p:sp>
          <p:nvSpPr>
            <p:cNvPr name="TextBox 16" id="16"/>
            <p:cNvSpPr txBox="true"/>
            <p:nvPr/>
          </p:nvSpPr>
          <p:spPr>
            <a:xfrm>
              <a:off x="0" y="-47625"/>
              <a:ext cx="3491999" cy="361782"/>
            </a:xfrm>
            <a:prstGeom prst="rect">
              <a:avLst/>
            </a:prstGeom>
          </p:spPr>
          <p:txBody>
            <a:bodyPr anchor="ctr" rtlCol="false" tIns="50800" lIns="50800" bIns="50800" rIns="50800"/>
            <a:lstStyle/>
            <a:p>
              <a:pPr algn="ctr">
                <a:lnSpc>
                  <a:spcPts val="3693"/>
                </a:lnSpc>
              </a:pPr>
            </a:p>
          </p:txBody>
        </p:sp>
      </p:grpSp>
      <p:sp>
        <p:nvSpPr>
          <p:cNvPr name="TextBox 17" id="17"/>
          <p:cNvSpPr txBox="true"/>
          <p:nvPr/>
        </p:nvSpPr>
        <p:spPr>
          <a:xfrm rot="0">
            <a:off x="489184" y="-12875"/>
            <a:ext cx="11914400" cy="1094740"/>
          </a:xfrm>
          <a:prstGeom prst="rect">
            <a:avLst/>
          </a:prstGeom>
        </p:spPr>
        <p:txBody>
          <a:bodyPr anchor="t" rtlCol="false" tIns="0" lIns="0" bIns="0" rIns="0">
            <a:spAutoFit/>
          </a:bodyPr>
          <a:lstStyle/>
          <a:p>
            <a:pPr algn="l" marL="0" indent="0" lvl="0">
              <a:lnSpc>
                <a:spcPts val="8959"/>
              </a:lnSpc>
              <a:spcBef>
                <a:spcPct val="0"/>
              </a:spcBef>
            </a:pPr>
            <a:r>
              <a:rPr lang="en-US" sz="6399">
                <a:solidFill>
                  <a:srgbClr val="08520D"/>
                </a:solidFill>
                <a:latin typeface="Shrikhand"/>
              </a:rPr>
              <a:t>What is Electric Vehicles ?</a:t>
            </a:r>
          </a:p>
        </p:txBody>
      </p:sp>
      <p:sp>
        <p:nvSpPr>
          <p:cNvPr name="TextBox 18" id="18"/>
          <p:cNvSpPr txBox="true"/>
          <p:nvPr/>
        </p:nvSpPr>
        <p:spPr>
          <a:xfrm rot="0">
            <a:off x="0" y="7906984"/>
            <a:ext cx="7661450" cy="613936"/>
          </a:xfrm>
          <a:prstGeom prst="rect">
            <a:avLst/>
          </a:prstGeom>
        </p:spPr>
        <p:txBody>
          <a:bodyPr anchor="t" rtlCol="false" tIns="0" lIns="0" bIns="0" rIns="0">
            <a:spAutoFit/>
          </a:bodyPr>
          <a:lstStyle/>
          <a:p>
            <a:pPr algn="l" marL="772769" indent="-386385" lvl="1">
              <a:lnSpc>
                <a:spcPts val="5011"/>
              </a:lnSpc>
              <a:buFont typeface="Arial"/>
              <a:buChar char="•"/>
            </a:pPr>
            <a:r>
              <a:rPr lang="en-US" sz="3579">
                <a:solidFill>
                  <a:srgbClr val="08520D"/>
                </a:solidFill>
                <a:latin typeface="Alice Bold Italics"/>
              </a:rPr>
              <a:t>Distance range EV Vehicles</a:t>
            </a:r>
          </a:p>
        </p:txBody>
      </p:sp>
      <p:sp>
        <p:nvSpPr>
          <p:cNvPr name="TextBox 19" id="19"/>
          <p:cNvSpPr txBox="true"/>
          <p:nvPr/>
        </p:nvSpPr>
        <p:spPr>
          <a:xfrm rot="0">
            <a:off x="612442" y="8587595"/>
            <a:ext cx="12015296" cy="1073804"/>
          </a:xfrm>
          <a:prstGeom prst="rect">
            <a:avLst/>
          </a:prstGeom>
        </p:spPr>
        <p:txBody>
          <a:bodyPr anchor="t" rtlCol="false" tIns="0" lIns="0" bIns="0" rIns="0">
            <a:spAutoFit/>
          </a:bodyPr>
          <a:lstStyle/>
          <a:p>
            <a:pPr algn="just" marL="0" indent="0" lvl="0">
              <a:lnSpc>
                <a:spcPts val="4338"/>
              </a:lnSpc>
              <a:spcBef>
                <a:spcPct val="0"/>
              </a:spcBef>
            </a:pPr>
            <a:r>
              <a:rPr lang="en-US" sz="3099">
                <a:solidFill>
                  <a:srgbClr val="08520D"/>
                </a:solidFill>
                <a:latin typeface="Alice"/>
              </a:rPr>
              <a:t>Average driving range is </a:t>
            </a:r>
            <a:r>
              <a:rPr lang="en-US" sz="3099">
                <a:solidFill>
                  <a:srgbClr val="08520D"/>
                </a:solidFill>
                <a:latin typeface="Alice Bold"/>
              </a:rPr>
              <a:t>250 – 500</a:t>
            </a:r>
            <a:r>
              <a:rPr lang="en-US" sz="3099">
                <a:solidFill>
                  <a:srgbClr val="08520D"/>
                </a:solidFill>
                <a:latin typeface="Alice"/>
              </a:rPr>
              <a:t> miles single charge.(depending on the make and model)</a:t>
            </a:r>
          </a:p>
        </p:txBody>
      </p:sp>
      <p:sp>
        <p:nvSpPr>
          <p:cNvPr name="AutoShape 20" id="20"/>
          <p:cNvSpPr/>
          <p:nvPr/>
        </p:nvSpPr>
        <p:spPr>
          <a:xfrm>
            <a:off x="372529" y="9904572"/>
            <a:ext cx="6492240" cy="0"/>
          </a:xfrm>
          <a:prstGeom prst="line">
            <a:avLst/>
          </a:prstGeom>
          <a:ln cap="flat" w="76200">
            <a:solidFill>
              <a:srgbClr val="1E4017"/>
            </a:solidFill>
            <a:prstDash val="solid"/>
            <a:headEnd type="none" len="sm" w="sm"/>
            <a:tailEnd type="none" len="sm" w="sm"/>
          </a:ln>
        </p:spPr>
      </p:sp>
      <p:sp>
        <p:nvSpPr>
          <p:cNvPr name="Freeform 21" id="21"/>
          <p:cNvSpPr/>
          <p:nvPr/>
        </p:nvSpPr>
        <p:spPr>
          <a:xfrm flipH="false" flipV="false" rot="0">
            <a:off x="7722099" y="9779623"/>
            <a:ext cx="1679997" cy="249900"/>
          </a:xfrm>
          <a:custGeom>
            <a:avLst/>
            <a:gdLst/>
            <a:ahLst/>
            <a:cxnLst/>
            <a:rect r="r" b="b" t="t" l="l"/>
            <a:pathLst>
              <a:path h="249900" w="1679997">
                <a:moveTo>
                  <a:pt x="0" y="0"/>
                </a:moveTo>
                <a:lnTo>
                  <a:pt x="1679998" y="0"/>
                </a:lnTo>
                <a:lnTo>
                  <a:pt x="1679998" y="249899"/>
                </a:lnTo>
                <a:lnTo>
                  <a:pt x="0" y="2498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489184" y="1469040"/>
            <a:ext cx="12138554" cy="1616729"/>
          </a:xfrm>
          <a:prstGeom prst="rect">
            <a:avLst/>
          </a:prstGeom>
        </p:spPr>
        <p:txBody>
          <a:bodyPr anchor="t" rtlCol="false" tIns="0" lIns="0" bIns="0" rIns="0">
            <a:spAutoFit/>
          </a:bodyPr>
          <a:lstStyle/>
          <a:p>
            <a:pPr algn="just" marL="0" indent="0" lvl="0">
              <a:lnSpc>
                <a:spcPts val="4338"/>
              </a:lnSpc>
              <a:spcBef>
                <a:spcPct val="0"/>
              </a:spcBef>
            </a:pPr>
            <a:r>
              <a:rPr lang="en-US" sz="3099">
                <a:solidFill>
                  <a:srgbClr val="08520D"/>
                </a:solidFill>
                <a:latin typeface="Alice"/>
              </a:rPr>
              <a:t>Electric vehicles (EVs) are automobiles powered by electric motors, utilizing rechargeable batteries or fuel cells as their primary source of energy.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284461"/>
            <a:chOff x="0" y="0"/>
            <a:chExt cx="4816593" cy="601669"/>
          </a:xfrm>
        </p:grpSpPr>
        <p:sp>
          <p:nvSpPr>
            <p:cNvPr name="Freeform 3" id="3"/>
            <p:cNvSpPr/>
            <p:nvPr/>
          </p:nvSpPr>
          <p:spPr>
            <a:xfrm flipH="false" flipV="false" rot="0">
              <a:off x="0" y="0"/>
              <a:ext cx="4816592" cy="601669"/>
            </a:xfrm>
            <a:custGeom>
              <a:avLst/>
              <a:gdLst/>
              <a:ahLst/>
              <a:cxnLst/>
              <a:rect r="r" b="b" t="t" l="l"/>
              <a:pathLst>
                <a:path h="601669" w="4816592">
                  <a:moveTo>
                    <a:pt x="0" y="0"/>
                  </a:moveTo>
                  <a:lnTo>
                    <a:pt x="4816592" y="0"/>
                  </a:lnTo>
                  <a:lnTo>
                    <a:pt x="4816592" y="601669"/>
                  </a:lnTo>
                  <a:lnTo>
                    <a:pt x="0" y="601669"/>
                  </a:lnTo>
                  <a:close/>
                </a:path>
              </a:pathLst>
            </a:custGeom>
            <a:solidFill>
              <a:srgbClr val="D0F6C1"/>
            </a:solidFill>
          </p:spPr>
        </p:sp>
        <p:sp>
          <p:nvSpPr>
            <p:cNvPr name="TextBox 4" id="4"/>
            <p:cNvSpPr txBox="true"/>
            <p:nvPr/>
          </p:nvSpPr>
          <p:spPr>
            <a:xfrm>
              <a:off x="0" y="-47625"/>
              <a:ext cx="4816593" cy="649294"/>
            </a:xfrm>
            <a:prstGeom prst="rect">
              <a:avLst/>
            </a:prstGeom>
          </p:spPr>
          <p:txBody>
            <a:bodyPr anchor="ctr" rtlCol="false" tIns="50800" lIns="50800" bIns="50800" rIns="50800"/>
            <a:lstStyle/>
            <a:p>
              <a:pPr algn="ctr">
                <a:lnSpc>
                  <a:spcPts val="3693"/>
                </a:lnSpc>
              </a:pPr>
            </a:p>
          </p:txBody>
        </p:sp>
      </p:grpSp>
      <p:sp>
        <p:nvSpPr>
          <p:cNvPr name="Freeform 5" id="5"/>
          <p:cNvSpPr/>
          <p:nvPr/>
        </p:nvSpPr>
        <p:spPr>
          <a:xfrm flipH="false" flipV="false" rot="0">
            <a:off x="0" y="2284461"/>
            <a:ext cx="15324164" cy="5340720"/>
          </a:xfrm>
          <a:custGeom>
            <a:avLst/>
            <a:gdLst/>
            <a:ahLst/>
            <a:cxnLst/>
            <a:rect r="r" b="b" t="t" l="l"/>
            <a:pathLst>
              <a:path h="5340720" w="15324164">
                <a:moveTo>
                  <a:pt x="0" y="0"/>
                </a:moveTo>
                <a:lnTo>
                  <a:pt x="15324164" y="0"/>
                </a:lnTo>
                <a:lnTo>
                  <a:pt x="15324164" y="5340720"/>
                </a:lnTo>
                <a:lnTo>
                  <a:pt x="0" y="5340720"/>
                </a:lnTo>
                <a:lnTo>
                  <a:pt x="0" y="0"/>
                </a:lnTo>
                <a:close/>
              </a:path>
            </a:pathLst>
          </a:custGeom>
          <a:blipFill>
            <a:blip r:embed="rId2"/>
            <a:stretch>
              <a:fillRect l="-132" t="0" r="-132" b="0"/>
            </a:stretch>
          </a:blipFill>
        </p:spPr>
      </p:sp>
      <p:sp>
        <p:nvSpPr>
          <p:cNvPr name="Freeform 6" id="6"/>
          <p:cNvSpPr/>
          <p:nvPr/>
        </p:nvSpPr>
        <p:spPr>
          <a:xfrm flipH="false" flipV="false" rot="0">
            <a:off x="13280799" y="7625181"/>
            <a:ext cx="5007201" cy="2661819"/>
          </a:xfrm>
          <a:custGeom>
            <a:avLst/>
            <a:gdLst/>
            <a:ahLst/>
            <a:cxnLst/>
            <a:rect r="r" b="b" t="t" l="l"/>
            <a:pathLst>
              <a:path h="2661819" w="5007201">
                <a:moveTo>
                  <a:pt x="0" y="0"/>
                </a:moveTo>
                <a:lnTo>
                  <a:pt x="5007201" y="0"/>
                </a:lnTo>
                <a:lnTo>
                  <a:pt x="5007201" y="2661819"/>
                </a:lnTo>
                <a:lnTo>
                  <a:pt x="0" y="2661819"/>
                </a:lnTo>
                <a:lnTo>
                  <a:pt x="0" y="0"/>
                </a:lnTo>
                <a:close/>
              </a:path>
            </a:pathLst>
          </a:custGeom>
          <a:blipFill>
            <a:blip r:embed="rId3"/>
            <a:stretch>
              <a:fillRect l="0" t="-20395" r="0" b="-5012"/>
            </a:stretch>
          </a:blipFill>
        </p:spPr>
      </p:sp>
      <p:sp>
        <p:nvSpPr>
          <p:cNvPr name="TextBox 7" id="7"/>
          <p:cNvSpPr txBox="true"/>
          <p:nvPr/>
        </p:nvSpPr>
        <p:spPr>
          <a:xfrm rot="0">
            <a:off x="445862" y="419417"/>
            <a:ext cx="11933018" cy="1094740"/>
          </a:xfrm>
          <a:prstGeom prst="rect">
            <a:avLst/>
          </a:prstGeom>
        </p:spPr>
        <p:txBody>
          <a:bodyPr anchor="t" rtlCol="false" tIns="0" lIns="0" bIns="0" rIns="0">
            <a:spAutoFit/>
          </a:bodyPr>
          <a:lstStyle/>
          <a:p>
            <a:pPr algn="l" marL="0" indent="0" lvl="0">
              <a:lnSpc>
                <a:spcPts val="8959"/>
              </a:lnSpc>
              <a:spcBef>
                <a:spcPct val="0"/>
              </a:spcBef>
            </a:pPr>
            <a:r>
              <a:rPr lang="en-US" sz="6399">
                <a:solidFill>
                  <a:srgbClr val="1E4017"/>
                </a:solidFill>
                <a:latin typeface="Shrikhand"/>
              </a:rPr>
              <a:t>TYPES AND FEATURES</a:t>
            </a:r>
          </a:p>
        </p:txBody>
      </p:sp>
      <p:sp>
        <p:nvSpPr>
          <p:cNvPr name="Freeform 8" id="8"/>
          <p:cNvSpPr/>
          <p:nvPr/>
        </p:nvSpPr>
        <p:spPr>
          <a:xfrm flipH="false" flipV="false" rot="0">
            <a:off x="12151638" y="0"/>
            <a:ext cx="6136362" cy="2284461"/>
          </a:xfrm>
          <a:custGeom>
            <a:avLst/>
            <a:gdLst/>
            <a:ahLst/>
            <a:cxnLst/>
            <a:rect r="r" b="b" t="t" l="l"/>
            <a:pathLst>
              <a:path h="2284461" w="6136362">
                <a:moveTo>
                  <a:pt x="0" y="0"/>
                </a:moveTo>
                <a:lnTo>
                  <a:pt x="6136362" y="0"/>
                </a:lnTo>
                <a:lnTo>
                  <a:pt x="6136362" y="2284461"/>
                </a:lnTo>
                <a:lnTo>
                  <a:pt x="0" y="2284461"/>
                </a:lnTo>
                <a:lnTo>
                  <a:pt x="0" y="0"/>
                </a:lnTo>
                <a:close/>
              </a:path>
            </a:pathLst>
          </a:custGeom>
          <a:blipFill>
            <a:blip r:embed="rId4"/>
            <a:stretch>
              <a:fillRect l="0" t="0" r="0" b="0"/>
            </a:stretch>
          </a:blipFill>
        </p:spPr>
      </p:sp>
      <p:sp>
        <p:nvSpPr>
          <p:cNvPr name="Freeform 9" id="9"/>
          <p:cNvSpPr/>
          <p:nvPr/>
        </p:nvSpPr>
        <p:spPr>
          <a:xfrm flipH="false" flipV="false" rot="0">
            <a:off x="0" y="6843728"/>
            <a:ext cx="5879187" cy="3443272"/>
          </a:xfrm>
          <a:custGeom>
            <a:avLst/>
            <a:gdLst/>
            <a:ahLst/>
            <a:cxnLst/>
            <a:rect r="r" b="b" t="t" l="l"/>
            <a:pathLst>
              <a:path h="3443272" w="5879187">
                <a:moveTo>
                  <a:pt x="0" y="0"/>
                </a:moveTo>
                <a:lnTo>
                  <a:pt x="5879187" y="0"/>
                </a:lnTo>
                <a:lnTo>
                  <a:pt x="5879187" y="3443272"/>
                </a:lnTo>
                <a:lnTo>
                  <a:pt x="0" y="3443272"/>
                </a:lnTo>
                <a:lnTo>
                  <a:pt x="0" y="0"/>
                </a:lnTo>
                <a:close/>
              </a:path>
            </a:pathLst>
          </a:custGeom>
          <a:blipFill>
            <a:blip r:embed="rId5"/>
            <a:stretch>
              <a:fillRect l="-1029" t="0" r="-176" b="-777"/>
            </a:stretch>
          </a:blipFill>
        </p:spPr>
      </p:sp>
      <p:sp>
        <p:nvSpPr>
          <p:cNvPr name="Freeform 10" id="10"/>
          <p:cNvSpPr/>
          <p:nvPr/>
        </p:nvSpPr>
        <p:spPr>
          <a:xfrm flipH="false" flipV="false" rot="0">
            <a:off x="7104523" y="8752069"/>
            <a:ext cx="4078955" cy="1345905"/>
          </a:xfrm>
          <a:custGeom>
            <a:avLst/>
            <a:gdLst/>
            <a:ahLst/>
            <a:cxnLst/>
            <a:rect r="r" b="b" t="t" l="l"/>
            <a:pathLst>
              <a:path h="1345905" w="4078955">
                <a:moveTo>
                  <a:pt x="0" y="0"/>
                </a:moveTo>
                <a:lnTo>
                  <a:pt x="4078954" y="0"/>
                </a:lnTo>
                <a:lnTo>
                  <a:pt x="4078954" y="1345905"/>
                </a:lnTo>
                <a:lnTo>
                  <a:pt x="0" y="1345905"/>
                </a:lnTo>
                <a:lnTo>
                  <a:pt x="0" y="0"/>
                </a:lnTo>
                <a:close/>
              </a:path>
            </a:pathLst>
          </a:custGeom>
          <a:blipFill>
            <a:blip r:embed="rId6"/>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AutoShape 2" id="2"/>
          <p:cNvSpPr/>
          <p:nvPr/>
        </p:nvSpPr>
        <p:spPr>
          <a:xfrm>
            <a:off x="11213730" y="675909"/>
            <a:ext cx="6492240" cy="0"/>
          </a:xfrm>
          <a:prstGeom prst="line">
            <a:avLst/>
          </a:prstGeom>
          <a:ln cap="flat" w="76200">
            <a:solidFill>
              <a:srgbClr val="1E4017"/>
            </a:solidFill>
            <a:prstDash val="solid"/>
            <a:headEnd type="none" len="sm" w="sm"/>
            <a:tailEnd type="none" len="sm" w="sm"/>
          </a:ln>
        </p:spPr>
      </p:sp>
      <p:sp>
        <p:nvSpPr>
          <p:cNvPr name="AutoShape 3" id="3"/>
          <p:cNvSpPr/>
          <p:nvPr/>
        </p:nvSpPr>
        <p:spPr>
          <a:xfrm>
            <a:off x="532810" y="9741523"/>
            <a:ext cx="6492240" cy="0"/>
          </a:xfrm>
          <a:prstGeom prst="line">
            <a:avLst/>
          </a:prstGeom>
          <a:ln cap="flat" w="76200">
            <a:solidFill>
              <a:srgbClr val="1E4017"/>
            </a:solidFill>
            <a:prstDash val="solid"/>
            <a:headEnd type="none" len="sm" w="sm"/>
            <a:tailEnd type="none" len="sm" w="sm"/>
          </a:ln>
        </p:spPr>
      </p:sp>
      <p:sp>
        <p:nvSpPr>
          <p:cNvPr name="Freeform 4" id="4"/>
          <p:cNvSpPr/>
          <p:nvPr/>
        </p:nvSpPr>
        <p:spPr>
          <a:xfrm flipH="false" flipV="false" rot="0">
            <a:off x="8722378" y="589059"/>
            <a:ext cx="1679997" cy="249900"/>
          </a:xfrm>
          <a:custGeom>
            <a:avLst/>
            <a:gdLst/>
            <a:ahLst/>
            <a:cxnLst/>
            <a:rect r="r" b="b" t="t" l="l"/>
            <a:pathLst>
              <a:path h="249900" w="1679997">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882380" y="9616573"/>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52916" y="2063361"/>
            <a:ext cx="11784840" cy="1309001"/>
          </a:xfrm>
          <a:prstGeom prst="rect">
            <a:avLst/>
          </a:prstGeom>
        </p:spPr>
        <p:txBody>
          <a:bodyPr anchor="t" rtlCol="false" tIns="0" lIns="0" bIns="0" rIns="0">
            <a:spAutoFit/>
          </a:bodyPr>
          <a:lstStyle/>
          <a:p>
            <a:pPr algn="just" marL="0" indent="0" lvl="0">
              <a:lnSpc>
                <a:spcPts val="3450"/>
              </a:lnSpc>
              <a:spcBef>
                <a:spcPct val="0"/>
              </a:spcBef>
            </a:pPr>
            <a:r>
              <a:rPr lang="en-US" sz="2464">
                <a:solidFill>
                  <a:srgbClr val="08520D"/>
                </a:solidFill>
                <a:latin typeface="Alice"/>
              </a:rPr>
              <a:t>The electric vehicle (EV) is undergoing a rapid transformation, with technological advancements, supportive policies, and changing consumer behavior driving the widespread adoption of EVs.</a:t>
            </a:r>
            <a:r>
              <a:rPr lang="en-US" sz="2464">
                <a:solidFill>
                  <a:srgbClr val="08520D"/>
                </a:solidFill>
                <a:latin typeface="Alice"/>
              </a:rPr>
              <a:t> </a:t>
            </a:r>
          </a:p>
        </p:txBody>
      </p:sp>
      <p:sp>
        <p:nvSpPr>
          <p:cNvPr name="TextBox 7" id="7"/>
          <p:cNvSpPr txBox="true"/>
          <p:nvPr/>
        </p:nvSpPr>
        <p:spPr>
          <a:xfrm rot="0">
            <a:off x="952916" y="1618249"/>
            <a:ext cx="2056587" cy="498467"/>
          </a:xfrm>
          <a:prstGeom prst="rect">
            <a:avLst/>
          </a:prstGeom>
        </p:spPr>
        <p:txBody>
          <a:bodyPr anchor="t" rtlCol="false" tIns="0" lIns="0" bIns="0" rIns="0">
            <a:spAutoFit/>
          </a:bodyPr>
          <a:lstStyle/>
          <a:p>
            <a:pPr algn="just" marL="0" indent="0" lvl="0">
              <a:lnSpc>
                <a:spcPts val="4025"/>
              </a:lnSpc>
              <a:spcBef>
                <a:spcPct val="0"/>
              </a:spcBef>
            </a:pPr>
            <a:r>
              <a:rPr lang="en-US" sz="2875">
                <a:solidFill>
                  <a:srgbClr val="08520D"/>
                </a:solidFill>
                <a:latin typeface="Alice Bold"/>
              </a:rPr>
              <a:t>SITUATION</a:t>
            </a:r>
          </a:p>
        </p:txBody>
      </p:sp>
      <p:sp>
        <p:nvSpPr>
          <p:cNvPr name="TextBox 8" id="8"/>
          <p:cNvSpPr txBox="true"/>
          <p:nvPr/>
        </p:nvSpPr>
        <p:spPr>
          <a:xfrm rot="0">
            <a:off x="988247" y="4055496"/>
            <a:ext cx="11784840" cy="870851"/>
          </a:xfrm>
          <a:prstGeom prst="rect">
            <a:avLst/>
          </a:prstGeom>
        </p:spPr>
        <p:txBody>
          <a:bodyPr anchor="t" rtlCol="false" tIns="0" lIns="0" bIns="0" rIns="0">
            <a:spAutoFit/>
          </a:bodyPr>
          <a:lstStyle/>
          <a:p>
            <a:pPr algn="just" marL="0" indent="0" lvl="0">
              <a:lnSpc>
                <a:spcPts val="3450"/>
              </a:lnSpc>
              <a:spcBef>
                <a:spcPct val="0"/>
              </a:spcBef>
            </a:pPr>
            <a:r>
              <a:rPr lang="en-US" sz="2464">
                <a:solidFill>
                  <a:srgbClr val="08520D"/>
                </a:solidFill>
                <a:latin typeface="Alice"/>
              </a:rPr>
              <a:t>Analyzing an electric car dataset to understand market dynamics, including location, make, model distribution, incentives, utility providers, and price ranges.</a:t>
            </a:r>
          </a:p>
        </p:txBody>
      </p:sp>
      <p:sp>
        <p:nvSpPr>
          <p:cNvPr name="TextBox 9" id="9"/>
          <p:cNvSpPr txBox="true"/>
          <p:nvPr/>
        </p:nvSpPr>
        <p:spPr>
          <a:xfrm rot="0">
            <a:off x="964693" y="3612992"/>
            <a:ext cx="2814754" cy="498467"/>
          </a:xfrm>
          <a:prstGeom prst="rect">
            <a:avLst/>
          </a:prstGeom>
        </p:spPr>
        <p:txBody>
          <a:bodyPr anchor="t" rtlCol="false" tIns="0" lIns="0" bIns="0" rIns="0">
            <a:spAutoFit/>
          </a:bodyPr>
          <a:lstStyle/>
          <a:p>
            <a:pPr algn="just" marL="0" indent="0" lvl="0">
              <a:lnSpc>
                <a:spcPts val="4025"/>
              </a:lnSpc>
              <a:spcBef>
                <a:spcPct val="0"/>
              </a:spcBef>
            </a:pPr>
            <a:r>
              <a:rPr lang="en-US" sz="2875">
                <a:solidFill>
                  <a:srgbClr val="08520D"/>
                </a:solidFill>
                <a:latin typeface="Alice Bold"/>
              </a:rPr>
              <a:t>TASK</a:t>
            </a:r>
          </a:p>
        </p:txBody>
      </p:sp>
      <p:sp>
        <p:nvSpPr>
          <p:cNvPr name="TextBox 10" id="10"/>
          <p:cNvSpPr txBox="true"/>
          <p:nvPr/>
        </p:nvSpPr>
        <p:spPr>
          <a:xfrm rot="0">
            <a:off x="988247" y="5619868"/>
            <a:ext cx="11784840" cy="1309001"/>
          </a:xfrm>
          <a:prstGeom prst="rect">
            <a:avLst/>
          </a:prstGeom>
        </p:spPr>
        <p:txBody>
          <a:bodyPr anchor="t" rtlCol="false" tIns="0" lIns="0" bIns="0" rIns="0">
            <a:spAutoFit/>
          </a:bodyPr>
          <a:lstStyle/>
          <a:p>
            <a:pPr algn="just" marL="0" indent="0" lvl="0">
              <a:lnSpc>
                <a:spcPts val="3450"/>
              </a:lnSpc>
              <a:spcBef>
                <a:spcPct val="0"/>
              </a:spcBef>
            </a:pPr>
            <a:r>
              <a:rPr lang="en-US" sz="2464">
                <a:solidFill>
                  <a:srgbClr val="08520D"/>
                </a:solidFill>
                <a:latin typeface="Alice"/>
              </a:rPr>
              <a:t>Collecting a  information on EV sales, market share. Creating relationships between different data sources, Visualization. the role of battery technology, the adoption rates in different regions, and the potential for future growth.</a:t>
            </a:r>
          </a:p>
        </p:txBody>
      </p:sp>
      <p:sp>
        <p:nvSpPr>
          <p:cNvPr name="TextBox 11" id="11"/>
          <p:cNvSpPr txBox="true"/>
          <p:nvPr/>
        </p:nvSpPr>
        <p:spPr>
          <a:xfrm rot="0">
            <a:off x="1023578" y="5174756"/>
            <a:ext cx="2814754" cy="498467"/>
          </a:xfrm>
          <a:prstGeom prst="rect">
            <a:avLst/>
          </a:prstGeom>
        </p:spPr>
        <p:txBody>
          <a:bodyPr anchor="t" rtlCol="false" tIns="0" lIns="0" bIns="0" rIns="0">
            <a:spAutoFit/>
          </a:bodyPr>
          <a:lstStyle/>
          <a:p>
            <a:pPr algn="just" marL="0" indent="0" lvl="0">
              <a:lnSpc>
                <a:spcPts val="4025"/>
              </a:lnSpc>
              <a:spcBef>
                <a:spcPct val="0"/>
              </a:spcBef>
            </a:pPr>
            <a:r>
              <a:rPr lang="en-US" sz="2875">
                <a:solidFill>
                  <a:srgbClr val="08520D"/>
                </a:solidFill>
                <a:latin typeface="Alice Bold"/>
              </a:rPr>
              <a:t>ACTION</a:t>
            </a:r>
          </a:p>
        </p:txBody>
      </p:sp>
      <p:sp>
        <p:nvSpPr>
          <p:cNvPr name="TextBox 12" id="12"/>
          <p:cNvSpPr txBox="true"/>
          <p:nvPr/>
        </p:nvSpPr>
        <p:spPr>
          <a:xfrm rot="0">
            <a:off x="1011801" y="7614734"/>
            <a:ext cx="11784840" cy="1309001"/>
          </a:xfrm>
          <a:prstGeom prst="rect">
            <a:avLst/>
          </a:prstGeom>
        </p:spPr>
        <p:txBody>
          <a:bodyPr anchor="t" rtlCol="false" tIns="0" lIns="0" bIns="0" rIns="0">
            <a:spAutoFit/>
          </a:bodyPr>
          <a:lstStyle/>
          <a:p>
            <a:pPr algn="just" marL="0" indent="0" lvl="0">
              <a:lnSpc>
                <a:spcPts val="3450"/>
              </a:lnSpc>
              <a:spcBef>
                <a:spcPct val="0"/>
              </a:spcBef>
            </a:pPr>
            <a:r>
              <a:rPr lang="en-US" sz="2464">
                <a:solidFill>
                  <a:srgbClr val="08520D"/>
                </a:solidFill>
                <a:latin typeface="Alice"/>
              </a:rPr>
              <a:t>More electric Vehicles used globally cut pollution. Better EVs tech means they drive farther and use less energy. More places to charge EVs make it easier. Using EVs saves money over time because they cost less to run.</a:t>
            </a:r>
          </a:p>
        </p:txBody>
      </p:sp>
      <p:sp>
        <p:nvSpPr>
          <p:cNvPr name="TextBox 13" id="13"/>
          <p:cNvSpPr txBox="true"/>
          <p:nvPr/>
        </p:nvSpPr>
        <p:spPr>
          <a:xfrm rot="0">
            <a:off x="988247" y="7172230"/>
            <a:ext cx="2814754" cy="498467"/>
          </a:xfrm>
          <a:prstGeom prst="rect">
            <a:avLst/>
          </a:prstGeom>
        </p:spPr>
        <p:txBody>
          <a:bodyPr anchor="t" rtlCol="false" tIns="0" lIns="0" bIns="0" rIns="0">
            <a:spAutoFit/>
          </a:bodyPr>
          <a:lstStyle/>
          <a:p>
            <a:pPr algn="just" marL="0" indent="0" lvl="0">
              <a:lnSpc>
                <a:spcPts val="4025"/>
              </a:lnSpc>
              <a:spcBef>
                <a:spcPct val="0"/>
              </a:spcBef>
            </a:pPr>
            <a:r>
              <a:rPr lang="en-US" sz="2875">
                <a:solidFill>
                  <a:srgbClr val="08520D"/>
                </a:solidFill>
                <a:latin typeface="Alice Bold"/>
              </a:rPr>
              <a:t>RESULT</a:t>
            </a:r>
          </a:p>
        </p:txBody>
      </p:sp>
      <p:grpSp>
        <p:nvGrpSpPr>
          <p:cNvPr name="Group 14" id="14"/>
          <p:cNvGrpSpPr/>
          <p:nvPr/>
        </p:nvGrpSpPr>
        <p:grpSpPr>
          <a:xfrm rot="0">
            <a:off x="0" y="0"/>
            <a:ext cx="8583747" cy="1351549"/>
            <a:chOff x="0" y="0"/>
            <a:chExt cx="2260740" cy="355964"/>
          </a:xfrm>
        </p:grpSpPr>
        <p:sp>
          <p:nvSpPr>
            <p:cNvPr name="Freeform 15" id="15"/>
            <p:cNvSpPr/>
            <p:nvPr/>
          </p:nvSpPr>
          <p:spPr>
            <a:xfrm flipH="false" flipV="false" rot="0">
              <a:off x="0" y="0"/>
              <a:ext cx="2260740" cy="355964"/>
            </a:xfrm>
            <a:custGeom>
              <a:avLst/>
              <a:gdLst/>
              <a:ahLst/>
              <a:cxnLst/>
              <a:rect r="r" b="b" t="t" l="l"/>
              <a:pathLst>
                <a:path h="355964" w="2260740">
                  <a:moveTo>
                    <a:pt x="0" y="0"/>
                  </a:moveTo>
                  <a:lnTo>
                    <a:pt x="2260740" y="0"/>
                  </a:lnTo>
                  <a:lnTo>
                    <a:pt x="2260740" y="355964"/>
                  </a:lnTo>
                  <a:lnTo>
                    <a:pt x="0" y="355964"/>
                  </a:lnTo>
                  <a:close/>
                </a:path>
              </a:pathLst>
            </a:custGeom>
            <a:solidFill>
              <a:srgbClr val="D0F6C1"/>
            </a:solidFill>
          </p:spPr>
        </p:sp>
        <p:sp>
          <p:nvSpPr>
            <p:cNvPr name="TextBox 16" id="16"/>
            <p:cNvSpPr txBox="true"/>
            <p:nvPr/>
          </p:nvSpPr>
          <p:spPr>
            <a:xfrm>
              <a:off x="0" y="-47625"/>
              <a:ext cx="2260740" cy="403589"/>
            </a:xfrm>
            <a:prstGeom prst="rect">
              <a:avLst/>
            </a:prstGeom>
          </p:spPr>
          <p:txBody>
            <a:bodyPr anchor="ctr" rtlCol="false" tIns="50800" lIns="50800" bIns="50800" rIns="50800"/>
            <a:lstStyle/>
            <a:p>
              <a:pPr algn="ctr">
                <a:lnSpc>
                  <a:spcPts val="3693"/>
                </a:lnSpc>
              </a:pPr>
            </a:p>
          </p:txBody>
        </p:sp>
      </p:grpSp>
      <p:sp>
        <p:nvSpPr>
          <p:cNvPr name="TextBox 17" id="17"/>
          <p:cNvSpPr txBox="true"/>
          <p:nvPr/>
        </p:nvSpPr>
        <p:spPr>
          <a:xfrm rot="0">
            <a:off x="964693" y="66492"/>
            <a:ext cx="5854245" cy="1094740"/>
          </a:xfrm>
          <a:prstGeom prst="rect">
            <a:avLst/>
          </a:prstGeom>
        </p:spPr>
        <p:txBody>
          <a:bodyPr anchor="t" rtlCol="false" tIns="0" lIns="0" bIns="0" rIns="0">
            <a:spAutoFit/>
          </a:bodyPr>
          <a:lstStyle/>
          <a:p>
            <a:pPr algn="l" marL="0" indent="0" lvl="0">
              <a:lnSpc>
                <a:spcPts val="8959"/>
              </a:lnSpc>
              <a:spcBef>
                <a:spcPct val="0"/>
              </a:spcBef>
            </a:pPr>
            <a:r>
              <a:rPr lang="en-US" sz="6399">
                <a:solidFill>
                  <a:srgbClr val="08520D"/>
                </a:solidFill>
                <a:latin typeface="Shrikhand"/>
              </a:rPr>
              <a:t>EV Overview</a:t>
            </a:r>
          </a:p>
        </p:txBody>
      </p:sp>
      <p:grpSp>
        <p:nvGrpSpPr>
          <p:cNvPr name="Group 18" id="18"/>
          <p:cNvGrpSpPr/>
          <p:nvPr/>
        </p:nvGrpSpPr>
        <p:grpSpPr>
          <a:xfrm rot="0">
            <a:off x="13193401" y="1226943"/>
            <a:ext cx="6150398" cy="7821051"/>
            <a:chOff x="0" y="0"/>
            <a:chExt cx="1619858" cy="2059865"/>
          </a:xfrm>
        </p:grpSpPr>
        <p:sp>
          <p:nvSpPr>
            <p:cNvPr name="Freeform 19" id="19"/>
            <p:cNvSpPr/>
            <p:nvPr/>
          </p:nvSpPr>
          <p:spPr>
            <a:xfrm flipH="false" flipV="false" rot="0">
              <a:off x="0" y="0"/>
              <a:ext cx="1619858" cy="2059865"/>
            </a:xfrm>
            <a:custGeom>
              <a:avLst/>
              <a:gdLst/>
              <a:ahLst/>
              <a:cxnLst/>
              <a:rect r="r" b="b" t="t" l="l"/>
              <a:pathLst>
                <a:path h="2059865" w="1619858">
                  <a:moveTo>
                    <a:pt x="0" y="0"/>
                  </a:moveTo>
                  <a:lnTo>
                    <a:pt x="1619858" y="0"/>
                  </a:lnTo>
                  <a:lnTo>
                    <a:pt x="1619858" y="2059865"/>
                  </a:lnTo>
                  <a:lnTo>
                    <a:pt x="0" y="2059865"/>
                  </a:lnTo>
                  <a:close/>
                </a:path>
              </a:pathLst>
            </a:custGeom>
            <a:solidFill>
              <a:srgbClr val="D0F6C1"/>
            </a:solidFill>
          </p:spPr>
        </p:sp>
        <p:sp>
          <p:nvSpPr>
            <p:cNvPr name="TextBox 20" id="20"/>
            <p:cNvSpPr txBox="true"/>
            <p:nvPr/>
          </p:nvSpPr>
          <p:spPr>
            <a:xfrm>
              <a:off x="0" y="-47625"/>
              <a:ext cx="1619858" cy="2107490"/>
            </a:xfrm>
            <a:prstGeom prst="rect">
              <a:avLst/>
            </a:prstGeom>
          </p:spPr>
          <p:txBody>
            <a:bodyPr anchor="ctr" rtlCol="false" tIns="50800" lIns="50800" bIns="50800" rIns="50800"/>
            <a:lstStyle/>
            <a:p>
              <a:pPr algn="ctr">
                <a:lnSpc>
                  <a:spcPts val="3693"/>
                </a:lnSpc>
              </a:pPr>
            </a:p>
          </p:txBody>
        </p:sp>
      </p:grpSp>
      <p:sp>
        <p:nvSpPr>
          <p:cNvPr name="Freeform 21" id="21"/>
          <p:cNvSpPr/>
          <p:nvPr/>
        </p:nvSpPr>
        <p:spPr>
          <a:xfrm flipH="false" flipV="false" rot="0">
            <a:off x="13678635" y="2696449"/>
            <a:ext cx="4609365" cy="4882040"/>
          </a:xfrm>
          <a:custGeom>
            <a:avLst/>
            <a:gdLst/>
            <a:ahLst/>
            <a:cxnLst/>
            <a:rect r="r" b="b" t="t" l="l"/>
            <a:pathLst>
              <a:path h="4882040" w="4609365">
                <a:moveTo>
                  <a:pt x="0" y="0"/>
                </a:moveTo>
                <a:lnTo>
                  <a:pt x="4609365" y="0"/>
                </a:lnTo>
                <a:lnTo>
                  <a:pt x="4609365" y="4882040"/>
                </a:lnTo>
                <a:lnTo>
                  <a:pt x="0" y="4882040"/>
                </a:lnTo>
                <a:lnTo>
                  <a:pt x="0" y="0"/>
                </a:lnTo>
                <a:close/>
              </a:path>
            </a:pathLst>
          </a:custGeom>
          <a:blipFill>
            <a:blip r:embed="rId4"/>
            <a:stretch>
              <a:fillRect l="-32035" t="0" r="-37908"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476953"/>
            <a:chOff x="0" y="0"/>
            <a:chExt cx="4816593" cy="388992"/>
          </a:xfrm>
        </p:grpSpPr>
        <p:sp>
          <p:nvSpPr>
            <p:cNvPr name="Freeform 3" id="3"/>
            <p:cNvSpPr/>
            <p:nvPr/>
          </p:nvSpPr>
          <p:spPr>
            <a:xfrm flipH="false" flipV="false" rot="0">
              <a:off x="0" y="0"/>
              <a:ext cx="4816592" cy="388992"/>
            </a:xfrm>
            <a:custGeom>
              <a:avLst/>
              <a:gdLst/>
              <a:ahLst/>
              <a:cxnLst/>
              <a:rect r="r" b="b" t="t" l="l"/>
              <a:pathLst>
                <a:path h="388992" w="4816592">
                  <a:moveTo>
                    <a:pt x="0" y="0"/>
                  </a:moveTo>
                  <a:lnTo>
                    <a:pt x="4816592" y="0"/>
                  </a:lnTo>
                  <a:lnTo>
                    <a:pt x="4816592" y="388992"/>
                  </a:lnTo>
                  <a:lnTo>
                    <a:pt x="0" y="388992"/>
                  </a:lnTo>
                  <a:close/>
                </a:path>
              </a:pathLst>
            </a:custGeom>
            <a:solidFill>
              <a:srgbClr val="D0F6C1"/>
            </a:solidFill>
          </p:spPr>
        </p:sp>
        <p:sp>
          <p:nvSpPr>
            <p:cNvPr name="TextBox 4" id="4"/>
            <p:cNvSpPr txBox="true"/>
            <p:nvPr/>
          </p:nvSpPr>
          <p:spPr>
            <a:xfrm>
              <a:off x="0" y="-47625"/>
              <a:ext cx="4816593" cy="436617"/>
            </a:xfrm>
            <a:prstGeom prst="rect">
              <a:avLst/>
            </a:prstGeom>
          </p:spPr>
          <p:txBody>
            <a:bodyPr anchor="ctr" rtlCol="false" tIns="50800" lIns="50800" bIns="50800" rIns="50800"/>
            <a:lstStyle/>
            <a:p>
              <a:pPr algn="ctr">
                <a:lnSpc>
                  <a:spcPts val="3693"/>
                </a:lnSpc>
              </a:pPr>
            </a:p>
          </p:txBody>
        </p:sp>
      </p:grpSp>
      <p:sp>
        <p:nvSpPr>
          <p:cNvPr name="TextBox 5" id="5"/>
          <p:cNvSpPr txBox="true"/>
          <p:nvPr/>
        </p:nvSpPr>
        <p:spPr>
          <a:xfrm rot="0">
            <a:off x="487271" y="104727"/>
            <a:ext cx="10891161" cy="1094740"/>
          </a:xfrm>
          <a:prstGeom prst="rect">
            <a:avLst/>
          </a:prstGeom>
        </p:spPr>
        <p:txBody>
          <a:bodyPr anchor="t" rtlCol="false" tIns="0" lIns="0" bIns="0" rIns="0">
            <a:spAutoFit/>
          </a:bodyPr>
          <a:lstStyle/>
          <a:p>
            <a:pPr algn="l" marL="0" indent="0" lvl="0">
              <a:lnSpc>
                <a:spcPts val="8959"/>
              </a:lnSpc>
              <a:spcBef>
                <a:spcPct val="0"/>
              </a:spcBef>
            </a:pPr>
            <a:r>
              <a:rPr lang="en-US" sz="6399">
                <a:solidFill>
                  <a:srgbClr val="0F4662"/>
                </a:solidFill>
                <a:latin typeface="Shrikhand"/>
              </a:rPr>
              <a:t>DASHBOARD By Country</a:t>
            </a:r>
          </a:p>
        </p:txBody>
      </p:sp>
      <p:sp>
        <p:nvSpPr>
          <p:cNvPr name="TextBox 6" id="6"/>
          <p:cNvSpPr txBox="true"/>
          <p:nvPr/>
        </p:nvSpPr>
        <p:spPr>
          <a:xfrm rot="0">
            <a:off x="487271" y="2358686"/>
            <a:ext cx="16225732" cy="870851"/>
          </a:xfrm>
          <a:prstGeom prst="rect">
            <a:avLst/>
          </a:prstGeom>
        </p:spPr>
        <p:txBody>
          <a:bodyPr anchor="t" rtlCol="false" tIns="0" lIns="0" bIns="0" rIns="0">
            <a:spAutoFit/>
          </a:bodyPr>
          <a:lstStyle/>
          <a:p>
            <a:pPr algn="just" marL="0" indent="0" lvl="0">
              <a:lnSpc>
                <a:spcPts val="3450"/>
              </a:lnSpc>
              <a:spcBef>
                <a:spcPct val="0"/>
              </a:spcBef>
            </a:pPr>
            <a:r>
              <a:rPr lang="en-US" sz="2464">
                <a:solidFill>
                  <a:srgbClr val="08520D"/>
                </a:solidFill>
                <a:latin typeface="Alice"/>
              </a:rPr>
              <a:t>The auto industry is shifting as Electric Vehicles (EVs) gain traction globally, prompting a need to track sales trends for stakeholders, policymakers, and investors.</a:t>
            </a:r>
          </a:p>
        </p:txBody>
      </p:sp>
      <p:sp>
        <p:nvSpPr>
          <p:cNvPr name="TextBox 7" id="7"/>
          <p:cNvSpPr txBox="true"/>
          <p:nvPr/>
        </p:nvSpPr>
        <p:spPr>
          <a:xfrm rot="0">
            <a:off x="487271" y="1809588"/>
            <a:ext cx="2056587" cy="498467"/>
          </a:xfrm>
          <a:prstGeom prst="rect">
            <a:avLst/>
          </a:prstGeom>
        </p:spPr>
        <p:txBody>
          <a:bodyPr anchor="t" rtlCol="false" tIns="0" lIns="0" bIns="0" rIns="0">
            <a:spAutoFit/>
          </a:bodyPr>
          <a:lstStyle/>
          <a:p>
            <a:pPr algn="just" marL="0" indent="0" lvl="0">
              <a:lnSpc>
                <a:spcPts val="4025"/>
              </a:lnSpc>
              <a:spcBef>
                <a:spcPct val="0"/>
              </a:spcBef>
            </a:pPr>
            <a:r>
              <a:rPr lang="en-US" sz="2875">
                <a:solidFill>
                  <a:srgbClr val="08520D"/>
                </a:solidFill>
                <a:latin typeface="Alice Bold"/>
              </a:rPr>
              <a:t>SITUATION</a:t>
            </a:r>
          </a:p>
        </p:txBody>
      </p:sp>
      <p:sp>
        <p:nvSpPr>
          <p:cNvPr name="TextBox 8" id="8"/>
          <p:cNvSpPr txBox="true"/>
          <p:nvPr/>
        </p:nvSpPr>
        <p:spPr>
          <a:xfrm rot="0">
            <a:off x="487271" y="4077401"/>
            <a:ext cx="16225732" cy="870851"/>
          </a:xfrm>
          <a:prstGeom prst="rect">
            <a:avLst/>
          </a:prstGeom>
        </p:spPr>
        <p:txBody>
          <a:bodyPr anchor="t" rtlCol="false" tIns="0" lIns="0" bIns="0" rIns="0">
            <a:spAutoFit/>
          </a:bodyPr>
          <a:lstStyle/>
          <a:p>
            <a:pPr algn="just" marL="0" indent="0" lvl="0">
              <a:lnSpc>
                <a:spcPts val="3450"/>
              </a:lnSpc>
              <a:spcBef>
                <a:spcPct val="0"/>
              </a:spcBef>
            </a:pPr>
            <a:r>
              <a:rPr lang="en-US" sz="2464">
                <a:solidFill>
                  <a:srgbClr val="08520D"/>
                </a:solidFill>
                <a:latin typeface="Alice"/>
              </a:rPr>
              <a:t>The dashboard will encompass key metrics such as EV sales by country and year, total EV count, new model introductions, and a visual representation through an EV country map.</a:t>
            </a:r>
          </a:p>
        </p:txBody>
      </p:sp>
      <p:sp>
        <p:nvSpPr>
          <p:cNvPr name="TextBox 9" id="9"/>
          <p:cNvSpPr txBox="true"/>
          <p:nvPr/>
        </p:nvSpPr>
        <p:spPr>
          <a:xfrm rot="0">
            <a:off x="487271" y="3528303"/>
            <a:ext cx="2056587" cy="498467"/>
          </a:xfrm>
          <a:prstGeom prst="rect">
            <a:avLst/>
          </a:prstGeom>
        </p:spPr>
        <p:txBody>
          <a:bodyPr anchor="t" rtlCol="false" tIns="0" lIns="0" bIns="0" rIns="0">
            <a:spAutoFit/>
          </a:bodyPr>
          <a:lstStyle/>
          <a:p>
            <a:pPr algn="just" marL="0" indent="0" lvl="0">
              <a:lnSpc>
                <a:spcPts val="4025"/>
              </a:lnSpc>
              <a:spcBef>
                <a:spcPct val="0"/>
              </a:spcBef>
            </a:pPr>
            <a:r>
              <a:rPr lang="en-US" sz="2875">
                <a:solidFill>
                  <a:srgbClr val="08520D"/>
                </a:solidFill>
                <a:latin typeface="Alice Bold"/>
              </a:rPr>
              <a:t>TASK</a:t>
            </a:r>
          </a:p>
        </p:txBody>
      </p:sp>
      <p:sp>
        <p:nvSpPr>
          <p:cNvPr name="TextBox 10" id="10"/>
          <p:cNvSpPr txBox="true"/>
          <p:nvPr/>
        </p:nvSpPr>
        <p:spPr>
          <a:xfrm rot="0">
            <a:off x="487271" y="5796115"/>
            <a:ext cx="16225732" cy="1309001"/>
          </a:xfrm>
          <a:prstGeom prst="rect">
            <a:avLst/>
          </a:prstGeom>
        </p:spPr>
        <p:txBody>
          <a:bodyPr anchor="t" rtlCol="false" tIns="0" lIns="0" bIns="0" rIns="0">
            <a:spAutoFit/>
          </a:bodyPr>
          <a:lstStyle/>
          <a:p>
            <a:pPr algn="just">
              <a:lnSpc>
                <a:spcPts val="3450"/>
              </a:lnSpc>
            </a:pPr>
            <a:r>
              <a:rPr lang="en-US" sz="2464">
                <a:solidFill>
                  <a:srgbClr val="08520D"/>
                </a:solidFill>
                <a:latin typeface="Alice"/>
              </a:rPr>
              <a:t>Analyze EV sales trends by country over time with interactive filters; Present global EV count trends and model-specific sales breakdowns, enhancing decision-making for stakeholders.</a:t>
            </a:r>
          </a:p>
          <a:p>
            <a:pPr algn="just" marL="0" indent="0" lvl="0">
              <a:lnSpc>
                <a:spcPts val="3450"/>
              </a:lnSpc>
              <a:spcBef>
                <a:spcPct val="0"/>
              </a:spcBef>
            </a:pPr>
          </a:p>
        </p:txBody>
      </p:sp>
      <p:sp>
        <p:nvSpPr>
          <p:cNvPr name="TextBox 11" id="11"/>
          <p:cNvSpPr txBox="true"/>
          <p:nvPr/>
        </p:nvSpPr>
        <p:spPr>
          <a:xfrm rot="0">
            <a:off x="487271" y="5247017"/>
            <a:ext cx="2056587" cy="498467"/>
          </a:xfrm>
          <a:prstGeom prst="rect">
            <a:avLst/>
          </a:prstGeom>
        </p:spPr>
        <p:txBody>
          <a:bodyPr anchor="t" rtlCol="false" tIns="0" lIns="0" bIns="0" rIns="0">
            <a:spAutoFit/>
          </a:bodyPr>
          <a:lstStyle/>
          <a:p>
            <a:pPr algn="just" marL="0" indent="0" lvl="0">
              <a:lnSpc>
                <a:spcPts val="4025"/>
              </a:lnSpc>
              <a:spcBef>
                <a:spcPct val="0"/>
              </a:spcBef>
            </a:pPr>
            <a:r>
              <a:rPr lang="en-US" sz="2875">
                <a:solidFill>
                  <a:srgbClr val="08520D"/>
                </a:solidFill>
                <a:latin typeface="Alice Bold"/>
              </a:rPr>
              <a:t>ACTION</a:t>
            </a:r>
          </a:p>
        </p:txBody>
      </p:sp>
      <p:sp>
        <p:nvSpPr>
          <p:cNvPr name="TextBox 12" id="12"/>
          <p:cNvSpPr txBox="true"/>
          <p:nvPr/>
        </p:nvSpPr>
        <p:spPr>
          <a:xfrm rot="0">
            <a:off x="487271" y="7564200"/>
            <a:ext cx="16225732" cy="870851"/>
          </a:xfrm>
          <a:prstGeom prst="rect">
            <a:avLst/>
          </a:prstGeom>
        </p:spPr>
        <p:txBody>
          <a:bodyPr anchor="t" rtlCol="false" tIns="0" lIns="0" bIns="0" rIns="0">
            <a:spAutoFit/>
          </a:bodyPr>
          <a:lstStyle/>
          <a:p>
            <a:pPr algn="just" marL="0" indent="0" lvl="0">
              <a:lnSpc>
                <a:spcPts val="3450"/>
              </a:lnSpc>
              <a:spcBef>
                <a:spcPct val="0"/>
              </a:spcBef>
            </a:pPr>
            <a:r>
              <a:rPr lang="en-US" sz="2464">
                <a:solidFill>
                  <a:srgbClr val="08520D"/>
                </a:solidFill>
                <a:latin typeface="Alice"/>
              </a:rPr>
              <a:t>This dashboard helps people understand the EV market better. It lets them see what's changing, so they can make smart choices about electric vehicles.</a:t>
            </a:r>
          </a:p>
        </p:txBody>
      </p:sp>
      <p:sp>
        <p:nvSpPr>
          <p:cNvPr name="TextBox 13" id="13"/>
          <p:cNvSpPr txBox="true"/>
          <p:nvPr/>
        </p:nvSpPr>
        <p:spPr>
          <a:xfrm rot="0">
            <a:off x="487271" y="7015102"/>
            <a:ext cx="2056587" cy="498467"/>
          </a:xfrm>
          <a:prstGeom prst="rect">
            <a:avLst/>
          </a:prstGeom>
        </p:spPr>
        <p:txBody>
          <a:bodyPr anchor="t" rtlCol="false" tIns="0" lIns="0" bIns="0" rIns="0">
            <a:spAutoFit/>
          </a:bodyPr>
          <a:lstStyle/>
          <a:p>
            <a:pPr algn="just" marL="0" indent="0" lvl="0">
              <a:lnSpc>
                <a:spcPts val="4025"/>
              </a:lnSpc>
              <a:spcBef>
                <a:spcPct val="0"/>
              </a:spcBef>
            </a:pPr>
            <a:r>
              <a:rPr lang="en-US" sz="2875">
                <a:solidFill>
                  <a:srgbClr val="08520D"/>
                </a:solidFill>
                <a:latin typeface="Alice Bold"/>
              </a:rPr>
              <a:t>RESULT</a:t>
            </a:r>
          </a:p>
        </p:txBody>
      </p:sp>
      <p:sp>
        <p:nvSpPr>
          <p:cNvPr name="AutoShape 14" id="14"/>
          <p:cNvSpPr/>
          <p:nvPr/>
        </p:nvSpPr>
        <p:spPr>
          <a:xfrm>
            <a:off x="532810" y="9741523"/>
            <a:ext cx="6492240" cy="0"/>
          </a:xfrm>
          <a:prstGeom prst="line">
            <a:avLst/>
          </a:prstGeom>
          <a:ln cap="flat" w="76200">
            <a:solidFill>
              <a:srgbClr val="1E4017"/>
            </a:solidFill>
            <a:prstDash val="solid"/>
            <a:headEnd type="none" len="sm" w="sm"/>
            <a:tailEnd type="none" len="sm" w="sm"/>
          </a:ln>
        </p:spPr>
      </p:sp>
      <p:sp>
        <p:nvSpPr>
          <p:cNvPr name="Freeform 15" id="15"/>
          <p:cNvSpPr/>
          <p:nvPr/>
        </p:nvSpPr>
        <p:spPr>
          <a:xfrm flipH="false" flipV="false" rot="0">
            <a:off x="7882380" y="9616573"/>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6" id="16"/>
          <p:cNvSpPr/>
          <p:nvPr/>
        </p:nvSpPr>
        <p:spPr>
          <a:xfrm>
            <a:off x="11635351" y="800859"/>
            <a:ext cx="6492240" cy="0"/>
          </a:xfrm>
          <a:prstGeom prst="line">
            <a:avLst/>
          </a:prstGeom>
          <a:ln cap="flat" w="76200">
            <a:solidFill>
              <a:srgbClr val="1E4017"/>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476953"/>
            <a:chOff x="0" y="0"/>
            <a:chExt cx="4816593" cy="388992"/>
          </a:xfrm>
        </p:grpSpPr>
        <p:sp>
          <p:nvSpPr>
            <p:cNvPr name="Freeform 3" id="3"/>
            <p:cNvSpPr/>
            <p:nvPr/>
          </p:nvSpPr>
          <p:spPr>
            <a:xfrm flipH="false" flipV="false" rot="0">
              <a:off x="0" y="0"/>
              <a:ext cx="4816592" cy="388992"/>
            </a:xfrm>
            <a:custGeom>
              <a:avLst/>
              <a:gdLst/>
              <a:ahLst/>
              <a:cxnLst/>
              <a:rect r="r" b="b" t="t" l="l"/>
              <a:pathLst>
                <a:path h="388992" w="4816592">
                  <a:moveTo>
                    <a:pt x="0" y="0"/>
                  </a:moveTo>
                  <a:lnTo>
                    <a:pt x="4816592" y="0"/>
                  </a:lnTo>
                  <a:lnTo>
                    <a:pt x="4816592" y="388992"/>
                  </a:lnTo>
                  <a:lnTo>
                    <a:pt x="0" y="388992"/>
                  </a:lnTo>
                  <a:close/>
                </a:path>
              </a:pathLst>
            </a:custGeom>
            <a:solidFill>
              <a:srgbClr val="D0F6C1"/>
            </a:solidFill>
          </p:spPr>
        </p:sp>
        <p:sp>
          <p:nvSpPr>
            <p:cNvPr name="TextBox 4" id="4"/>
            <p:cNvSpPr txBox="true"/>
            <p:nvPr/>
          </p:nvSpPr>
          <p:spPr>
            <a:xfrm>
              <a:off x="0" y="-47625"/>
              <a:ext cx="4816593" cy="436617"/>
            </a:xfrm>
            <a:prstGeom prst="rect">
              <a:avLst/>
            </a:prstGeom>
          </p:spPr>
          <p:txBody>
            <a:bodyPr anchor="ctr" rtlCol="false" tIns="50800" lIns="50800" bIns="50800" rIns="50800"/>
            <a:lstStyle/>
            <a:p>
              <a:pPr algn="ctr">
                <a:lnSpc>
                  <a:spcPts val="3693"/>
                </a:lnSpc>
              </a:pPr>
            </a:p>
          </p:txBody>
        </p:sp>
      </p:grpSp>
      <p:sp>
        <p:nvSpPr>
          <p:cNvPr name="Freeform 5" id="5"/>
          <p:cNvSpPr/>
          <p:nvPr/>
        </p:nvSpPr>
        <p:spPr>
          <a:xfrm flipH="false" flipV="false" rot="0">
            <a:off x="1240659" y="1476953"/>
            <a:ext cx="15806681" cy="8810047"/>
          </a:xfrm>
          <a:custGeom>
            <a:avLst/>
            <a:gdLst/>
            <a:ahLst/>
            <a:cxnLst/>
            <a:rect r="r" b="b" t="t" l="l"/>
            <a:pathLst>
              <a:path h="8810047" w="15806681">
                <a:moveTo>
                  <a:pt x="0" y="0"/>
                </a:moveTo>
                <a:lnTo>
                  <a:pt x="15806682" y="0"/>
                </a:lnTo>
                <a:lnTo>
                  <a:pt x="15806682" y="8810047"/>
                </a:lnTo>
                <a:lnTo>
                  <a:pt x="0" y="8810047"/>
                </a:lnTo>
                <a:lnTo>
                  <a:pt x="0" y="0"/>
                </a:lnTo>
                <a:close/>
              </a:path>
            </a:pathLst>
          </a:custGeom>
          <a:blipFill>
            <a:blip r:embed="rId2"/>
            <a:stretch>
              <a:fillRect l="0" t="0" r="0" b="0"/>
            </a:stretch>
          </a:blipFill>
        </p:spPr>
      </p:sp>
      <p:sp>
        <p:nvSpPr>
          <p:cNvPr name="TextBox 6" id="6"/>
          <p:cNvSpPr txBox="true"/>
          <p:nvPr/>
        </p:nvSpPr>
        <p:spPr>
          <a:xfrm rot="0">
            <a:off x="487271" y="133302"/>
            <a:ext cx="10376151" cy="939493"/>
          </a:xfrm>
          <a:prstGeom prst="rect">
            <a:avLst/>
          </a:prstGeom>
        </p:spPr>
        <p:txBody>
          <a:bodyPr anchor="t" rtlCol="false" tIns="0" lIns="0" bIns="0" rIns="0">
            <a:spAutoFit/>
          </a:bodyPr>
          <a:lstStyle/>
          <a:p>
            <a:pPr algn="l" marL="0" indent="0" lvl="0">
              <a:lnSpc>
                <a:spcPts val="7791"/>
              </a:lnSpc>
              <a:spcBef>
                <a:spcPct val="0"/>
              </a:spcBef>
            </a:pPr>
            <a:r>
              <a:rPr lang="en-US" sz="5565">
                <a:solidFill>
                  <a:srgbClr val="0F4662"/>
                </a:solidFill>
                <a:latin typeface="Shrikhand"/>
              </a:rPr>
              <a:t>DASHBOARD By Country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476953"/>
            <a:chOff x="0" y="0"/>
            <a:chExt cx="4816593" cy="388992"/>
          </a:xfrm>
        </p:grpSpPr>
        <p:sp>
          <p:nvSpPr>
            <p:cNvPr name="Freeform 3" id="3"/>
            <p:cNvSpPr/>
            <p:nvPr/>
          </p:nvSpPr>
          <p:spPr>
            <a:xfrm flipH="false" flipV="false" rot="0">
              <a:off x="0" y="0"/>
              <a:ext cx="4816592" cy="388992"/>
            </a:xfrm>
            <a:custGeom>
              <a:avLst/>
              <a:gdLst/>
              <a:ahLst/>
              <a:cxnLst/>
              <a:rect r="r" b="b" t="t" l="l"/>
              <a:pathLst>
                <a:path h="388992" w="4816592">
                  <a:moveTo>
                    <a:pt x="0" y="0"/>
                  </a:moveTo>
                  <a:lnTo>
                    <a:pt x="4816592" y="0"/>
                  </a:lnTo>
                  <a:lnTo>
                    <a:pt x="4816592" y="388992"/>
                  </a:lnTo>
                  <a:lnTo>
                    <a:pt x="0" y="388992"/>
                  </a:lnTo>
                  <a:close/>
                </a:path>
              </a:pathLst>
            </a:custGeom>
            <a:solidFill>
              <a:srgbClr val="D0F6C1"/>
            </a:solidFill>
          </p:spPr>
        </p:sp>
        <p:sp>
          <p:nvSpPr>
            <p:cNvPr name="TextBox 4" id="4"/>
            <p:cNvSpPr txBox="true"/>
            <p:nvPr/>
          </p:nvSpPr>
          <p:spPr>
            <a:xfrm>
              <a:off x="0" y="-47625"/>
              <a:ext cx="4816593" cy="436617"/>
            </a:xfrm>
            <a:prstGeom prst="rect">
              <a:avLst/>
            </a:prstGeom>
          </p:spPr>
          <p:txBody>
            <a:bodyPr anchor="ctr" rtlCol="false" tIns="50800" lIns="50800" bIns="50800" rIns="50800"/>
            <a:lstStyle/>
            <a:p>
              <a:pPr algn="ctr">
                <a:lnSpc>
                  <a:spcPts val="3693"/>
                </a:lnSpc>
              </a:pPr>
            </a:p>
          </p:txBody>
        </p:sp>
      </p:grpSp>
      <p:sp>
        <p:nvSpPr>
          <p:cNvPr name="TextBox 5" id="5"/>
          <p:cNvSpPr txBox="true"/>
          <p:nvPr/>
        </p:nvSpPr>
        <p:spPr>
          <a:xfrm rot="0">
            <a:off x="487271" y="114252"/>
            <a:ext cx="11933018" cy="1085215"/>
          </a:xfrm>
          <a:prstGeom prst="rect">
            <a:avLst/>
          </a:prstGeom>
        </p:spPr>
        <p:txBody>
          <a:bodyPr anchor="t" rtlCol="false" tIns="0" lIns="0" bIns="0" rIns="0">
            <a:spAutoFit/>
          </a:bodyPr>
          <a:lstStyle/>
          <a:p>
            <a:pPr algn="l" marL="0" indent="0" lvl="0">
              <a:lnSpc>
                <a:spcPts val="8959"/>
              </a:lnSpc>
              <a:spcBef>
                <a:spcPct val="0"/>
              </a:spcBef>
            </a:pPr>
            <a:r>
              <a:rPr lang="en-US" sz="6399">
                <a:solidFill>
                  <a:srgbClr val="0F4662"/>
                </a:solidFill>
                <a:latin typeface="Cormorant Garamond Bold Italics"/>
              </a:rPr>
              <a:t>DASHBOARD by Washington (US)</a:t>
            </a:r>
          </a:p>
        </p:txBody>
      </p:sp>
      <p:sp>
        <p:nvSpPr>
          <p:cNvPr name="TextBox 6" id="6"/>
          <p:cNvSpPr txBox="true"/>
          <p:nvPr/>
        </p:nvSpPr>
        <p:spPr>
          <a:xfrm rot="0">
            <a:off x="831817" y="2654011"/>
            <a:ext cx="16225732" cy="870851"/>
          </a:xfrm>
          <a:prstGeom prst="rect">
            <a:avLst/>
          </a:prstGeom>
        </p:spPr>
        <p:txBody>
          <a:bodyPr anchor="t" rtlCol="false" tIns="0" lIns="0" bIns="0" rIns="0">
            <a:spAutoFit/>
          </a:bodyPr>
          <a:lstStyle/>
          <a:p>
            <a:pPr algn="just" marL="0" indent="0" lvl="0">
              <a:lnSpc>
                <a:spcPts val="3450"/>
              </a:lnSpc>
              <a:spcBef>
                <a:spcPct val="0"/>
              </a:spcBef>
            </a:pPr>
            <a:r>
              <a:rPr lang="en-US" sz="2464">
                <a:solidFill>
                  <a:srgbClr val="08520D"/>
                </a:solidFill>
                <a:latin typeface="Alice"/>
              </a:rPr>
              <a:t>With EVs becoming more popular, Using Washington's EV data, we can create a dashboard that shows how EVs are being used, making it easier for people to make smart decisions.</a:t>
            </a:r>
          </a:p>
        </p:txBody>
      </p:sp>
      <p:sp>
        <p:nvSpPr>
          <p:cNvPr name="TextBox 7" id="7"/>
          <p:cNvSpPr txBox="true"/>
          <p:nvPr/>
        </p:nvSpPr>
        <p:spPr>
          <a:xfrm rot="0">
            <a:off x="831817" y="2104913"/>
            <a:ext cx="2056587" cy="498467"/>
          </a:xfrm>
          <a:prstGeom prst="rect">
            <a:avLst/>
          </a:prstGeom>
        </p:spPr>
        <p:txBody>
          <a:bodyPr anchor="t" rtlCol="false" tIns="0" lIns="0" bIns="0" rIns="0">
            <a:spAutoFit/>
          </a:bodyPr>
          <a:lstStyle/>
          <a:p>
            <a:pPr algn="just" marL="0" indent="0" lvl="0">
              <a:lnSpc>
                <a:spcPts val="4025"/>
              </a:lnSpc>
              <a:spcBef>
                <a:spcPct val="0"/>
              </a:spcBef>
            </a:pPr>
            <a:r>
              <a:rPr lang="en-US" sz="2875">
                <a:solidFill>
                  <a:srgbClr val="08520D"/>
                </a:solidFill>
                <a:latin typeface="Alice Bold"/>
              </a:rPr>
              <a:t>SITUATION</a:t>
            </a:r>
          </a:p>
        </p:txBody>
      </p:sp>
      <p:sp>
        <p:nvSpPr>
          <p:cNvPr name="TextBox 8" id="8"/>
          <p:cNvSpPr txBox="true"/>
          <p:nvPr/>
        </p:nvSpPr>
        <p:spPr>
          <a:xfrm rot="0">
            <a:off x="831817" y="4372726"/>
            <a:ext cx="16225732" cy="870851"/>
          </a:xfrm>
          <a:prstGeom prst="rect">
            <a:avLst/>
          </a:prstGeom>
        </p:spPr>
        <p:txBody>
          <a:bodyPr anchor="t" rtlCol="false" tIns="0" lIns="0" bIns="0" rIns="0">
            <a:spAutoFit/>
          </a:bodyPr>
          <a:lstStyle/>
          <a:p>
            <a:pPr algn="just" marL="0" indent="0" lvl="0">
              <a:lnSpc>
                <a:spcPts val="3450"/>
              </a:lnSpc>
              <a:spcBef>
                <a:spcPct val="0"/>
              </a:spcBef>
            </a:pPr>
            <a:r>
              <a:rPr lang="en-US" sz="2464">
                <a:solidFill>
                  <a:srgbClr val="08520D"/>
                </a:solidFill>
                <a:latin typeface="Alice"/>
              </a:rPr>
              <a:t>The goal is to design a dashboard that effectively communicates the key statistics and trends in the electrical vehicle market in Washington state.</a:t>
            </a:r>
          </a:p>
        </p:txBody>
      </p:sp>
      <p:sp>
        <p:nvSpPr>
          <p:cNvPr name="TextBox 9" id="9"/>
          <p:cNvSpPr txBox="true"/>
          <p:nvPr/>
        </p:nvSpPr>
        <p:spPr>
          <a:xfrm rot="0">
            <a:off x="831817" y="3823628"/>
            <a:ext cx="2056587" cy="498467"/>
          </a:xfrm>
          <a:prstGeom prst="rect">
            <a:avLst/>
          </a:prstGeom>
        </p:spPr>
        <p:txBody>
          <a:bodyPr anchor="t" rtlCol="false" tIns="0" lIns="0" bIns="0" rIns="0">
            <a:spAutoFit/>
          </a:bodyPr>
          <a:lstStyle/>
          <a:p>
            <a:pPr algn="just" marL="0" indent="0" lvl="0">
              <a:lnSpc>
                <a:spcPts val="4025"/>
              </a:lnSpc>
              <a:spcBef>
                <a:spcPct val="0"/>
              </a:spcBef>
            </a:pPr>
            <a:r>
              <a:rPr lang="en-US" sz="2875">
                <a:solidFill>
                  <a:srgbClr val="08520D"/>
                </a:solidFill>
                <a:latin typeface="Alice Bold"/>
              </a:rPr>
              <a:t>TASK</a:t>
            </a:r>
          </a:p>
        </p:txBody>
      </p:sp>
      <p:sp>
        <p:nvSpPr>
          <p:cNvPr name="TextBox 10" id="10"/>
          <p:cNvSpPr txBox="true"/>
          <p:nvPr/>
        </p:nvSpPr>
        <p:spPr>
          <a:xfrm rot="0">
            <a:off x="831817" y="6091440"/>
            <a:ext cx="16225732" cy="870851"/>
          </a:xfrm>
          <a:prstGeom prst="rect">
            <a:avLst/>
          </a:prstGeom>
        </p:spPr>
        <p:txBody>
          <a:bodyPr anchor="t" rtlCol="false" tIns="0" lIns="0" bIns="0" rIns="0">
            <a:spAutoFit/>
          </a:bodyPr>
          <a:lstStyle/>
          <a:p>
            <a:pPr algn="just" marL="0" indent="0" lvl="0">
              <a:lnSpc>
                <a:spcPts val="3450"/>
              </a:lnSpc>
              <a:spcBef>
                <a:spcPct val="0"/>
              </a:spcBef>
            </a:pPr>
            <a:r>
              <a:rPr lang="en-US" sz="2464">
                <a:solidFill>
                  <a:srgbClr val="08520D"/>
                </a:solidFill>
                <a:latin typeface="Alice"/>
              </a:rPr>
              <a:t>Total vehicles and average electric vehicle range in Washington; Categorize EVs by type and CAFV eligibility, breakdown by model year, state, make, city, and model, highlighting popular models and market shares.</a:t>
            </a:r>
          </a:p>
        </p:txBody>
      </p:sp>
      <p:sp>
        <p:nvSpPr>
          <p:cNvPr name="TextBox 11" id="11"/>
          <p:cNvSpPr txBox="true"/>
          <p:nvPr/>
        </p:nvSpPr>
        <p:spPr>
          <a:xfrm rot="0">
            <a:off x="831817" y="5542342"/>
            <a:ext cx="2056587" cy="498467"/>
          </a:xfrm>
          <a:prstGeom prst="rect">
            <a:avLst/>
          </a:prstGeom>
        </p:spPr>
        <p:txBody>
          <a:bodyPr anchor="t" rtlCol="false" tIns="0" lIns="0" bIns="0" rIns="0">
            <a:spAutoFit/>
          </a:bodyPr>
          <a:lstStyle/>
          <a:p>
            <a:pPr algn="just" marL="0" indent="0" lvl="0">
              <a:lnSpc>
                <a:spcPts val="4025"/>
              </a:lnSpc>
              <a:spcBef>
                <a:spcPct val="0"/>
              </a:spcBef>
            </a:pPr>
            <a:r>
              <a:rPr lang="en-US" sz="2875">
                <a:solidFill>
                  <a:srgbClr val="08520D"/>
                </a:solidFill>
                <a:latin typeface="Alice Bold"/>
              </a:rPr>
              <a:t>ACTION</a:t>
            </a:r>
          </a:p>
        </p:txBody>
      </p:sp>
      <p:sp>
        <p:nvSpPr>
          <p:cNvPr name="TextBox 12" id="12"/>
          <p:cNvSpPr txBox="true"/>
          <p:nvPr/>
        </p:nvSpPr>
        <p:spPr>
          <a:xfrm rot="0">
            <a:off x="831817" y="7859525"/>
            <a:ext cx="16225732" cy="870851"/>
          </a:xfrm>
          <a:prstGeom prst="rect">
            <a:avLst/>
          </a:prstGeom>
        </p:spPr>
        <p:txBody>
          <a:bodyPr anchor="t" rtlCol="false" tIns="0" lIns="0" bIns="0" rIns="0">
            <a:spAutoFit/>
          </a:bodyPr>
          <a:lstStyle/>
          <a:p>
            <a:pPr algn="just" marL="0" indent="0" lvl="0">
              <a:lnSpc>
                <a:spcPts val="3450"/>
              </a:lnSpc>
              <a:spcBef>
                <a:spcPct val="0"/>
              </a:spcBef>
            </a:pPr>
            <a:r>
              <a:rPr lang="en-US" sz="2464">
                <a:solidFill>
                  <a:srgbClr val="08520D"/>
                </a:solidFill>
                <a:latin typeface="Alice"/>
              </a:rPr>
              <a:t>Dashboard helps interested parties understand Washington's EV data, find trends, and plan for sustainable transport.</a:t>
            </a:r>
          </a:p>
        </p:txBody>
      </p:sp>
      <p:sp>
        <p:nvSpPr>
          <p:cNvPr name="TextBox 13" id="13"/>
          <p:cNvSpPr txBox="true"/>
          <p:nvPr/>
        </p:nvSpPr>
        <p:spPr>
          <a:xfrm rot="0">
            <a:off x="831817" y="7310427"/>
            <a:ext cx="2056587" cy="498467"/>
          </a:xfrm>
          <a:prstGeom prst="rect">
            <a:avLst/>
          </a:prstGeom>
        </p:spPr>
        <p:txBody>
          <a:bodyPr anchor="t" rtlCol="false" tIns="0" lIns="0" bIns="0" rIns="0">
            <a:spAutoFit/>
          </a:bodyPr>
          <a:lstStyle/>
          <a:p>
            <a:pPr algn="just" marL="0" indent="0" lvl="0">
              <a:lnSpc>
                <a:spcPts val="4025"/>
              </a:lnSpc>
              <a:spcBef>
                <a:spcPct val="0"/>
              </a:spcBef>
            </a:pPr>
            <a:r>
              <a:rPr lang="en-US" sz="2875">
                <a:solidFill>
                  <a:srgbClr val="08520D"/>
                </a:solidFill>
                <a:latin typeface="Alice Bold"/>
              </a:rPr>
              <a:t>RESULT</a:t>
            </a:r>
          </a:p>
        </p:txBody>
      </p:sp>
      <p:sp>
        <p:nvSpPr>
          <p:cNvPr name="AutoShape 14" id="14"/>
          <p:cNvSpPr/>
          <p:nvPr/>
        </p:nvSpPr>
        <p:spPr>
          <a:xfrm>
            <a:off x="532810" y="9741523"/>
            <a:ext cx="6492240" cy="0"/>
          </a:xfrm>
          <a:prstGeom prst="line">
            <a:avLst/>
          </a:prstGeom>
          <a:ln cap="flat" w="76200">
            <a:solidFill>
              <a:srgbClr val="1E4017"/>
            </a:solidFill>
            <a:prstDash val="solid"/>
            <a:headEnd type="none" len="sm" w="sm"/>
            <a:tailEnd type="none" len="sm" w="sm"/>
          </a:ln>
        </p:spPr>
      </p:sp>
      <p:sp>
        <p:nvSpPr>
          <p:cNvPr name="Freeform 15" id="15"/>
          <p:cNvSpPr/>
          <p:nvPr/>
        </p:nvSpPr>
        <p:spPr>
          <a:xfrm flipH="false" flipV="false" rot="0">
            <a:off x="7882380" y="9616573"/>
            <a:ext cx="1679997" cy="249900"/>
          </a:xfrm>
          <a:custGeom>
            <a:avLst/>
            <a:gdLst/>
            <a:ahLst/>
            <a:cxnLst/>
            <a:rect r="r" b="b" t="t" l="l"/>
            <a:pathLst>
              <a:path h="249900" w="1679997">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1476953"/>
            <a:chOff x="0" y="0"/>
            <a:chExt cx="4816593" cy="388992"/>
          </a:xfrm>
        </p:grpSpPr>
        <p:sp>
          <p:nvSpPr>
            <p:cNvPr name="Freeform 3" id="3"/>
            <p:cNvSpPr/>
            <p:nvPr/>
          </p:nvSpPr>
          <p:spPr>
            <a:xfrm flipH="false" flipV="false" rot="0">
              <a:off x="0" y="0"/>
              <a:ext cx="4816592" cy="388992"/>
            </a:xfrm>
            <a:custGeom>
              <a:avLst/>
              <a:gdLst/>
              <a:ahLst/>
              <a:cxnLst/>
              <a:rect r="r" b="b" t="t" l="l"/>
              <a:pathLst>
                <a:path h="388992" w="4816592">
                  <a:moveTo>
                    <a:pt x="0" y="0"/>
                  </a:moveTo>
                  <a:lnTo>
                    <a:pt x="4816592" y="0"/>
                  </a:lnTo>
                  <a:lnTo>
                    <a:pt x="4816592" y="388992"/>
                  </a:lnTo>
                  <a:lnTo>
                    <a:pt x="0" y="388992"/>
                  </a:lnTo>
                  <a:close/>
                </a:path>
              </a:pathLst>
            </a:custGeom>
            <a:solidFill>
              <a:srgbClr val="D0F6C1"/>
            </a:solidFill>
          </p:spPr>
        </p:sp>
        <p:sp>
          <p:nvSpPr>
            <p:cNvPr name="TextBox 4" id="4"/>
            <p:cNvSpPr txBox="true"/>
            <p:nvPr/>
          </p:nvSpPr>
          <p:spPr>
            <a:xfrm>
              <a:off x="0" y="-47625"/>
              <a:ext cx="4816593" cy="436617"/>
            </a:xfrm>
            <a:prstGeom prst="rect">
              <a:avLst/>
            </a:prstGeom>
          </p:spPr>
          <p:txBody>
            <a:bodyPr anchor="ctr" rtlCol="false" tIns="50800" lIns="50800" bIns="50800" rIns="50800"/>
            <a:lstStyle/>
            <a:p>
              <a:pPr algn="ctr">
                <a:lnSpc>
                  <a:spcPts val="3693"/>
                </a:lnSpc>
              </a:pPr>
            </a:p>
          </p:txBody>
        </p:sp>
      </p:grpSp>
      <p:sp>
        <p:nvSpPr>
          <p:cNvPr name="Freeform 5" id="5"/>
          <p:cNvSpPr/>
          <p:nvPr/>
        </p:nvSpPr>
        <p:spPr>
          <a:xfrm flipH="false" flipV="false" rot="0">
            <a:off x="1190023" y="1476953"/>
            <a:ext cx="15907953" cy="8810047"/>
          </a:xfrm>
          <a:custGeom>
            <a:avLst/>
            <a:gdLst/>
            <a:ahLst/>
            <a:cxnLst/>
            <a:rect r="r" b="b" t="t" l="l"/>
            <a:pathLst>
              <a:path h="8810047" w="15907953">
                <a:moveTo>
                  <a:pt x="0" y="0"/>
                </a:moveTo>
                <a:lnTo>
                  <a:pt x="15907954" y="0"/>
                </a:lnTo>
                <a:lnTo>
                  <a:pt x="15907954" y="8810047"/>
                </a:lnTo>
                <a:lnTo>
                  <a:pt x="0" y="8810047"/>
                </a:lnTo>
                <a:lnTo>
                  <a:pt x="0" y="0"/>
                </a:lnTo>
                <a:close/>
              </a:path>
            </a:pathLst>
          </a:custGeom>
          <a:blipFill>
            <a:blip r:embed="rId2"/>
            <a:stretch>
              <a:fillRect l="0" t="0" r="0" b="0"/>
            </a:stretch>
          </a:blipFill>
        </p:spPr>
      </p:sp>
      <p:sp>
        <p:nvSpPr>
          <p:cNvPr name="TextBox 6" id="6"/>
          <p:cNvSpPr txBox="true"/>
          <p:nvPr/>
        </p:nvSpPr>
        <p:spPr>
          <a:xfrm rot="0">
            <a:off x="487271" y="114252"/>
            <a:ext cx="11933018" cy="1085215"/>
          </a:xfrm>
          <a:prstGeom prst="rect">
            <a:avLst/>
          </a:prstGeom>
        </p:spPr>
        <p:txBody>
          <a:bodyPr anchor="t" rtlCol="false" tIns="0" lIns="0" bIns="0" rIns="0">
            <a:spAutoFit/>
          </a:bodyPr>
          <a:lstStyle/>
          <a:p>
            <a:pPr algn="l" marL="0" indent="0" lvl="0">
              <a:lnSpc>
                <a:spcPts val="8959"/>
              </a:lnSpc>
              <a:spcBef>
                <a:spcPct val="0"/>
              </a:spcBef>
            </a:pPr>
            <a:r>
              <a:rPr lang="en-US" sz="6399">
                <a:solidFill>
                  <a:srgbClr val="0F4662"/>
                </a:solidFill>
                <a:latin typeface="Cormorant Garamond Bold Italics"/>
              </a:rPr>
              <a:t>DASHBOARD by Washington (US)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7364260" y="0"/>
            <a:ext cx="10923740" cy="10287000"/>
            <a:chOff x="0" y="0"/>
            <a:chExt cx="2877035" cy="2709333"/>
          </a:xfrm>
        </p:grpSpPr>
        <p:sp>
          <p:nvSpPr>
            <p:cNvPr name="Freeform 3" id="3"/>
            <p:cNvSpPr/>
            <p:nvPr/>
          </p:nvSpPr>
          <p:spPr>
            <a:xfrm flipH="false" flipV="false" rot="0">
              <a:off x="0" y="0"/>
              <a:ext cx="2877034" cy="2709333"/>
            </a:xfrm>
            <a:custGeom>
              <a:avLst/>
              <a:gdLst/>
              <a:ahLst/>
              <a:cxnLst/>
              <a:rect r="r" b="b" t="t" l="l"/>
              <a:pathLst>
                <a:path h="2709333" w="2877034">
                  <a:moveTo>
                    <a:pt x="0" y="0"/>
                  </a:moveTo>
                  <a:lnTo>
                    <a:pt x="2877034" y="0"/>
                  </a:lnTo>
                  <a:lnTo>
                    <a:pt x="2877034" y="2709333"/>
                  </a:lnTo>
                  <a:lnTo>
                    <a:pt x="0" y="2709333"/>
                  </a:lnTo>
                  <a:close/>
                </a:path>
              </a:pathLst>
            </a:custGeom>
            <a:solidFill>
              <a:srgbClr val="D0F6C1"/>
            </a:solidFill>
          </p:spPr>
        </p:sp>
        <p:sp>
          <p:nvSpPr>
            <p:cNvPr name="TextBox 4" id="4"/>
            <p:cNvSpPr txBox="true"/>
            <p:nvPr/>
          </p:nvSpPr>
          <p:spPr>
            <a:xfrm>
              <a:off x="0" y="-123825"/>
              <a:ext cx="2877035" cy="2833158"/>
            </a:xfrm>
            <a:prstGeom prst="rect">
              <a:avLst/>
            </a:prstGeom>
          </p:spPr>
          <p:txBody>
            <a:bodyPr anchor="ctr" rtlCol="false" tIns="50800" lIns="50800" bIns="50800" rIns="50800"/>
            <a:lstStyle/>
            <a:p>
              <a:pPr algn="ctr">
                <a:lnSpc>
                  <a:spcPts val="4079"/>
                </a:lnSpc>
              </a:pPr>
            </a:p>
          </p:txBody>
        </p:sp>
      </p:grpSp>
      <p:sp>
        <p:nvSpPr>
          <p:cNvPr name="Freeform 5" id="5"/>
          <p:cNvSpPr/>
          <p:nvPr/>
        </p:nvSpPr>
        <p:spPr>
          <a:xfrm flipH="false" flipV="false" rot="0">
            <a:off x="7364260" y="-153668"/>
            <a:ext cx="10923740" cy="5297168"/>
          </a:xfrm>
          <a:custGeom>
            <a:avLst/>
            <a:gdLst/>
            <a:ahLst/>
            <a:cxnLst/>
            <a:rect r="r" b="b" t="t" l="l"/>
            <a:pathLst>
              <a:path h="5297168" w="10923740">
                <a:moveTo>
                  <a:pt x="0" y="0"/>
                </a:moveTo>
                <a:lnTo>
                  <a:pt x="10923740" y="0"/>
                </a:lnTo>
                <a:lnTo>
                  <a:pt x="10923740" y="5297168"/>
                </a:lnTo>
                <a:lnTo>
                  <a:pt x="0" y="5297168"/>
                </a:lnTo>
                <a:lnTo>
                  <a:pt x="0" y="0"/>
                </a:lnTo>
                <a:close/>
              </a:path>
            </a:pathLst>
          </a:custGeom>
          <a:blipFill>
            <a:blip r:embed="rId2"/>
            <a:stretch>
              <a:fillRect l="0" t="0" r="0" b="0"/>
            </a:stretch>
          </a:blipFill>
        </p:spPr>
      </p:sp>
      <p:sp>
        <p:nvSpPr>
          <p:cNvPr name="Freeform 6" id="6"/>
          <p:cNvSpPr/>
          <p:nvPr/>
        </p:nvSpPr>
        <p:spPr>
          <a:xfrm flipH="false" flipV="false" rot="0">
            <a:off x="10686855" y="5143500"/>
            <a:ext cx="7601145" cy="5143500"/>
          </a:xfrm>
          <a:custGeom>
            <a:avLst/>
            <a:gdLst/>
            <a:ahLst/>
            <a:cxnLst/>
            <a:rect r="r" b="b" t="t" l="l"/>
            <a:pathLst>
              <a:path h="5143500" w="7601145">
                <a:moveTo>
                  <a:pt x="0" y="0"/>
                </a:moveTo>
                <a:lnTo>
                  <a:pt x="7601145" y="0"/>
                </a:lnTo>
                <a:lnTo>
                  <a:pt x="7601145" y="5143500"/>
                </a:lnTo>
                <a:lnTo>
                  <a:pt x="0" y="5143500"/>
                </a:lnTo>
                <a:lnTo>
                  <a:pt x="0" y="0"/>
                </a:lnTo>
                <a:close/>
              </a:path>
            </a:pathLst>
          </a:custGeom>
          <a:blipFill>
            <a:blip r:embed="rId3"/>
            <a:stretch>
              <a:fillRect l="0" t="0" r="0" b="0"/>
            </a:stretch>
          </a:blipFill>
        </p:spPr>
      </p:sp>
      <p:sp>
        <p:nvSpPr>
          <p:cNvPr name="TextBox 7" id="7"/>
          <p:cNvSpPr txBox="true"/>
          <p:nvPr/>
        </p:nvSpPr>
        <p:spPr>
          <a:xfrm rot="0">
            <a:off x="265777" y="915562"/>
            <a:ext cx="6884759" cy="595142"/>
          </a:xfrm>
          <a:prstGeom prst="rect">
            <a:avLst/>
          </a:prstGeom>
        </p:spPr>
        <p:txBody>
          <a:bodyPr anchor="t" rtlCol="false" tIns="0" lIns="0" bIns="0" rIns="0">
            <a:spAutoFit/>
          </a:bodyPr>
          <a:lstStyle/>
          <a:p>
            <a:pPr algn="just" marL="0" indent="0" lvl="0">
              <a:lnSpc>
                <a:spcPts val="2371"/>
              </a:lnSpc>
              <a:spcBef>
                <a:spcPct val="0"/>
              </a:spcBef>
            </a:pPr>
            <a:r>
              <a:rPr lang="en-US" sz="1694">
                <a:solidFill>
                  <a:srgbClr val="08520D"/>
                </a:solidFill>
                <a:latin typeface="Alice"/>
              </a:rPr>
              <a:t>Analyzing EV distribution by city, manufacturer, and type is vital for understanding market trends.</a:t>
            </a:r>
          </a:p>
        </p:txBody>
      </p:sp>
      <p:sp>
        <p:nvSpPr>
          <p:cNvPr name="TextBox 8" id="8"/>
          <p:cNvSpPr txBox="true"/>
          <p:nvPr/>
        </p:nvSpPr>
        <p:spPr>
          <a:xfrm rot="0">
            <a:off x="265777" y="544641"/>
            <a:ext cx="2252324" cy="340320"/>
          </a:xfrm>
          <a:prstGeom prst="rect">
            <a:avLst/>
          </a:prstGeom>
        </p:spPr>
        <p:txBody>
          <a:bodyPr anchor="t" rtlCol="false" tIns="0" lIns="0" bIns="0" rIns="0">
            <a:spAutoFit/>
          </a:bodyPr>
          <a:lstStyle/>
          <a:p>
            <a:pPr algn="just" marL="0" indent="0" lvl="0">
              <a:lnSpc>
                <a:spcPts val="2767"/>
              </a:lnSpc>
              <a:spcBef>
                <a:spcPct val="0"/>
              </a:spcBef>
            </a:pPr>
            <a:r>
              <a:rPr lang="en-US" sz="1976">
                <a:solidFill>
                  <a:srgbClr val="08520D"/>
                </a:solidFill>
                <a:latin typeface="Alice Bold"/>
              </a:rPr>
              <a:t>SITUATION</a:t>
            </a:r>
          </a:p>
        </p:txBody>
      </p:sp>
      <p:sp>
        <p:nvSpPr>
          <p:cNvPr name="TextBox 9" id="9"/>
          <p:cNvSpPr txBox="true"/>
          <p:nvPr/>
        </p:nvSpPr>
        <p:spPr>
          <a:xfrm rot="0">
            <a:off x="265777" y="2097066"/>
            <a:ext cx="6884759" cy="299867"/>
          </a:xfrm>
          <a:prstGeom prst="rect">
            <a:avLst/>
          </a:prstGeom>
        </p:spPr>
        <p:txBody>
          <a:bodyPr anchor="t" rtlCol="false" tIns="0" lIns="0" bIns="0" rIns="0">
            <a:spAutoFit/>
          </a:bodyPr>
          <a:lstStyle/>
          <a:p>
            <a:pPr algn="just" marL="0" indent="0" lvl="0">
              <a:lnSpc>
                <a:spcPts val="2371"/>
              </a:lnSpc>
              <a:spcBef>
                <a:spcPct val="0"/>
              </a:spcBef>
            </a:pPr>
            <a:r>
              <a:rPr lang="en-US" sz="1694">
                <a:solidFill>
                  <a:srgbClr val="08520D"/>
                </a:solidFill>
                <a:latin typeface="Alice"/>
              </a:rPr>
              <a:t>This data aids stakeholders in understanding the EV market.</a:t>
            </a:r>
          </a:p>
        </p:txBody>
      </p:sp>
      <p:sp>
        <p:nvSpPr>
          <p:cNvPr name="TextBox 10" id="10"/>
          <p:cNvSpPr txBox="true"/>
          <p:nvPr/>
        </p:nvSpPr>
        <p:spPr>
          <a:xfrm rot="0">
            <a:off x="265777" y="1677385"/>
            <a:ext cx="1405145" cy="340320"/>
          </a:xfrm>
          <a:prstGeom prst="rect">
            <a:avLst/>
          </a:prstGeom>
        </p:spPr>
        <p:txBody>
          <a:bodyPr anchor="t" rtlCol="false" tIns="0" lIns="0" bIns="0" rIns="0">
            <a:spAutoFit/>
          </a:bodyPr>
          <a:lstStyle/>
          <a:p>
            <a:pPr algn="just" marL="0" indent="0" lvl="0">
              <a:lnSpc>
                <a:spcPts val="2767"/>
              </a:lnSpc>
              <a:spcBef>
                <a:spcPct val="0"/>
              </a:spcBef>
            </a:pPr>
            <a:r>
              <a:rPr lang="en-US" sz="1976">
                <a:solidFill>
                  <a:srgbClr val="08520D"/>
                </a:solidFill>
                <a:latin typeface="Alice Bold"/>
              </a:rPr>
              <a:t>TASK</a:t>
            </a:r>
          </a:p>
        </p:txBody>
      </p:sp>
      <p:sp>
        <p:nvSpPr>
          <p:cNvPr name="TextBox 11" id="11"/>
          <p:cNvSpPr txBox="true"/>
          <p:nvPr/>
        </p:nvSpPr>
        <p:spPr>
          <a:xfrm rot="0">
            <a:off x="265777" y="2930355"/>
            <a:ext cx="6884759" cy="890417"/>
          </a:xfrm>
          <a:prstGeom prst="rect">
            <a:avLst/>
          </a:prstGeom>
        </p:spPr>
        <p:txBody>
          <a:bodyPr anchor="t" rtlCol="false" tIns="0" lIns="0" bIns="0" rIns="0">
            <a:spAutoFit/>
          </a:bodyPr>
          <a:lstStyle/>
          <a:p>
            <a:pPr algn="just" marL="0" indent="0" lvl="0">
              <a:lnSpc>
                <a:spcPts val="2371"/>
              </a:lnSpc>
              <a:spcBef>
                <a:spcPct val="0"/>
              </a:spcBef>
            </a:pPr>
            <a:r>
              <a:rPr lang="en-US" sz="1694">
                <a:solidFill>
                  <a:srgbClr val="08520D"/>
                </a:solidFill>
                <a:latin typeface="Alice"/>
              </a:rPr>
              <a:t>the total number of electric vehicles in different cities, by leading manufacturers, and categorized by EV types, offering insights into EV adoption, market share, and technology preferences.</a:t>
            </a:r>
          </a:p>
        </p:txBody>
      </p:sp>
      <p:sp>
        <p:nvSpPr>
          <p:cNvPr name="TextBox 12" id="12"/>
          <p:cNvSpPr txBox="true"/>
          <p:nvPr/>
        </p:nvSpPr>
        <p:spPr>
          <a:xfrm rot="0">
            <a:off x="265777" y="2559434"/>
            <a:ext cx="1405145" cy="340320"/>
          </a:xfrm>
          <a:prstGeom prst="rect">
            <a:avLst/>
          </a:prstGeom>
        </p:spPr>
        <p:txBody>
          <a:bodyPr anchor="t" rtlCol="false" tIns="0" lIns="0" bIns="0" rIns="0">
            <a:spAutoFit/>
          </a:bodyPr>
          <a:lstStyle/>
          <a:p>
            <a:pPr algn="just" marL="0" indent="0" lvl="0">
              <a:lnSpc>
                <a:spcPts val="2767"/>
              </a:lnSpc>
              <a:spcBef>
                <a:spcPct val="0"/>
              </a:spcBef>
            </a:pPr>
            <a:r>
              <a:rPr lang="en-US" sz="1976">
                <a:solidFill>
                  <a:srgbClr val="08520D"/>
                </a:solidFill>
                <a:latin typeface="Alice Bold"/>
              </a:rPr>
              <a:t>ACTION</a:t>
            </a:r>
          </a:p>
        </p:txBody>
      </p:sp>
      <p:sp>
        <p:nvSpPr>
          <p:cNvPr name="TextBox 13" id="13"/>
          <p:cNvSpPr txBox="true"/>
          <p:nvPr/>
        </p:nvSpPr>
        <p:spPr>
          <a:xfrm rot="0">
            <a:off x="265777" y="4251930"/>
            <a:ext cx="6884759" cy="595142"/>
          </a:xfrm>
          <a:prstGeom prst="rect">
            <a:avLst/>
          </a:prstGeom>
        </p:spPr>
        <p:txBody>
          <a:bodyPr anchor="t" rtlCol="false" tIns="0" lIns="0" bIns="0" rIns="0">
            <a:spAutoFit/>
          </a:bodyPr>
          <a:lstStyle/>
          <a:p>
            <a:pPr algn="just" marL="0" indent="0" lvl="0">
              <a:lnSpc>
                <a:spcPts val="2371"/>
              </a:lnSpc>
              <a:spcBef>
                <a:spcPct val="0"/>
              </a:spcBef>
            </a:pPr>
            <a:r>
              <a:rPr lang="en-US" sz="1694">
                <a:solidFill>
                  <a:srgbClr val="08520D"/>
                </a:solidFill>
                <a:latin typeface="Alice"/>
              </a:rPr>
              <a:t>This data helps find cities with lots of EVs, top manufacturers, and EV types, guiding smart choices and EV progress.</a:t>
            </a:r>
          </a:p>
        </p:txBody>
      </p:sp>
      <p:sp>
        <p:nvSpPr>
          <p:cNvPr name="TextBox 14" id="14"/>
          <p:cNvSpPr txBox="true"/>
          <p:nvPr/>
        </p:nvSpPr>
        <p:spPr>
          <a:xfrm rot="0">
            <a:off x="265777" y="3898701"/>
            <a:ext cx="1840837" cy="340320"/>
          </a:xfrm>
          <a:prstGeom prst="rect">
            <a:avLst/>
          </a:prstGeom>
        </p:spPr>
        <p:txBody>
          <a:bodyPr anchor="t" rtlCol="false" tIns="0" lIns="0" bIns="0" rIns="0">
            <a:spAutoFit/>
          </a:bodyPr>
          <a:lstStyle/>
          <a:p>
            <a:pPr algn="just" marL="0" indent="0" lvl="0">
              <a:lnSpc>
                <a:spcPts val="2767"/>
              </a:lnSpc>
              <a:spcBef>
                <a:spcPct val="0"/>
              </a:spcBef>
            </a:pPr>
            <a:r>
              <a:rPr lang="en-US" sz="1976">
                <a:solidFill>
                  <a:srgbClr val="08520D"/>
                </a:solidFill>
                <a:latin typeface="Alice Bold"/>
              </a:rPr>
              <a:t>RESULT</a:t>
            </a:r>
          </a:p>
        </p:txBody>
      </p:sp>
      <p:sp>
        <p:nvSpPr>
          <p:cNvPr name="TextBox 15" id="15"/>
          <p:cNvSpPr txBox="true"/>
          <p:nvPr/>
        </p:nvSpPr>
        <p:spPr>
          <a:xfrm rot="0">
            <a:off x="265777" y="6291873"/>
            <a:ext cx="6884759" cy="595142"/>
          </a:xfrm>
          <a:prstGeom prst="rect">
            <a:avLst/>
          </a:prstGeom>
        </p:spPr>
        <p:txBody>
          <a:bodyPr anchor="t" rtlCol="false" tIns="0" lIns="0" bIns="0" rIns="0">
            <a:spAutoFit/>
          </a:bodyPr>
          <a:lstStyle/>
          <a:p>
            <a:pPr algn="just" marL="0" indent="0" lvl="0">
              <a:lnSpc>
                <a:spcPts val="2371"/>
              </a:lnSpc>
              <a:spcBef>
                <a:spcPct val="0"/>
              </a:spcBef>
            </a:pPr>
            <a:r>
              <a:rPr lang="en-US" sz="1694">
                <a:solidFill>
                  <a:srgbClr val="08520D"/>
                </a:solidFill>
                <a:latin typeface="Alice"/>
              </a:rPr>
              <a:t>Analyzing the sum of electric vehicle stocks by year and entity is vital for strategic industry planning and decision-making.</a:t>
            </a:r>
          </a:p>
        </p:txBody>
      </p:sp>
      <p:sp>
        <p:nvSpPr>
          <p:cNvPr name="TextBox 16" id="16"/>
          <p:cNvSpPr txBox="true"/>
          <p:nvPr/>
        </p:nvSpPr>
        <p:spPr>
          <a:xfrm rot="0">
            <a:off x="265777" y="5920952"/>
            <a:ext cx="2252324" cy="340320"/>
          </a:xfrm>
          <a:prstGeom prst="rect">
            <a:avLst/>
          </a:prstGeom>
        </p:spPr>
        <p:txBody>
          <a:bodyPr anchor="t" rtlCol="false" tIns="0" lIns="0" bIns="0" rIns="0">
            <a:spAutoFit/>
          </a:bodyPr>
          <a:lstStyle/>
          <a:p>
            <a:pPr algn="just" marL="0" indent="0" lvl="0">
              <a:lnSpc>
                <a:spcPts val="2767"/>
              </a:lnSpc>
              <a:spcBef>
                <a:spcPct val="0"/>
              </a:spcBef>
            </a:pPr>
            <a:r>
              <a:rPr lang="en-US" sz="1976">
                <a:solidFill>
                  <a:srgbClr val="08520D"/>
                </a:solidFill>
                <a:latin typeface="Alice Bold"/>
              </a:rPr>
              <a:t>SITUATION</a:t>
            </a:r>
          </a:p>
        </p:txBody>
      </p:sp>
      <p:sp>
        <p:nvSpPr>
          <p:cNvPr name="TextBox 17" id="17"/>
          <p:cNvSpPr txBox="true"/>
          <p:nvPr/>
        </p:nvSpPr>
        <p:spPr>
          <a:xfrm rot="0">
            <a:off x="265777" y="7317374"/>
            <a:ext cx="6884759" cy="595142"/>
          </a:xfrm>
          <a:prstGeom prst="rect">
            <a:avLst/>
          </a:prstGeom>
        </p:spPr>
        <p:txBody>
          <a:bodyPr anchor="t" rtlCol="false" tIns="0" lIns="0" bIns="0" rIns="0">
            <a:spAutoFit/>
          </a:bodyPr>
          <a:lstStyle/>
          <a:p>
            <a:pPr algn="just" marL="0" indent="0" lvl="0">
              <a:lnSpc>
                <a:spcPts val="2371"/>
              </a:lnSpc>
              <a:spcBef>
                <a:spcPct val="0"/>
              </a:spcBef>
            </a:pPr>
            <a:r>
              <a:rPr lang="en-US" sz="1694">
                <a:solidFill>
                  <a:srgbClr val="08520D"/>
                </a:solidFill>
                <a:latin typeface="Alice"/>
              </a:rPr>
              <a:t>The evolution of electric vehicle adoption across different entities over the years.</a:t>
            </a:r>
          </a:p>
        </p:txBody>
      </p:sp>
      <p:sp>
        <p:nvSpPr>
          <p:cNvPr name="TextBox 18" id="18"/>
          <p:cNvSpPr txBox="true"/>
          <p:nvPr/>
        </p:nvSpPr>
        <p:spPr>
          <a:xfrm rot="0">
            <a:off x="265777" y="6897693"/>
            <a:ext cx="1405145" cy="340320"/>
          </a:xfrm>
          <a:prstGeom prst="rect">
            <a:avLst/>
          </a:prstGeom>
        </p:spPr>
        <p:txBody>
          <a:bodyPr anchor="t" rtlCol="false" tIns="0" lIns="0" bIns="0" rIns="0">
            <a:spAutoFit/>
          </a:bodyPr>
          <a:lstStyle/>
          <a:p>
            <a:pPr algn="just" marL="0" indent="0" lvl="0">
              <a:lnSpc>
                <a:spcPts val="2767"/>
              </a:lnSpc>
              <a:spcBef>
                <a:spcPct val="0"/>
              </a:spcBef>
            </a:pPr>
            <a:r>
              <a:rPr lang="en-US" sz="1976">
                <a:solidFill>
                  <a:srgbClr val="08520D"/>
                </a:solidFill>
                <a:latin typeface="Alice Bold"/>
              </a:rPr>
              <a:t>TASK</a:t>
            </a:r>
          </a:p>
        </p:txBody>
      </p:sp>
      <p:sp>
        <p:nvSpPr>
          <p:cNvPr name="TextBox 19" id="19"/>
          <p:cNvSpPr txBox="true"/>
          <p:nvPr/>
        </p:nvSpPr>
        <p:spPr>
          <a:xfrm rot="0">
            <a:off x="265777" y="8372960"/>
            <a:ext cx="6884759" cy="595142"/>
          </a:xfrm>
          <a:prstGeom prst="rect">
            <a:avLst/>
          </a:prstGeom>
        </p:spPr>
        <p:txBody>
          <a:bodyPr anchor="t" rtlCol="false" tIns="0" lIns="0" bIns="0" rIns="0">
            <a:spAutoFit/>
          </a:bodyPr>
          <a:lstStyle/>
          <a:p>
            <a:pPr algn="just" marL="0" indent="0" lvl="0">
              <a:lnSpc>
                <a:spcPts val="2371"/>
              </a:lnSpc>
              <a:spcBef>
                <a:spcPct val="0"/>
              </a:spcBef>
            </a:pPr>
            <a:r>
              <a:rPr lang="en-US" sz="1694">
                <a:solidFill>
                  <a:srgbClr val="08520D"/>
                </a:solidFill>
                <a:latin typeface="Alice"/>
              </a:rPr>
              <a:t>Showing electric vehicle adoption trends by entity over time, enabling stakeholders to identify key patterns and make informed decisions.</a:t>
            </a:r>
          </a:p>
        </p:txBody>
      </p:sp>
      <p:sp>
        <p:nvSpPr>
          <p:cNvPr name="TextBox 20" id="20"/>
          <p:cNvSpPr txBox="true"/>
          <p:nvPr/>
        </p:nvSpPr>
        <p:spPr>
          <a:xfrm rot="0">
            <a:off x="265777" y="8002039"/>
            <a:ext cx="1405145" cy="340320"/>
          </a:xfrm>
          <a:prstGeom prst="rect">
            <a:avLst/>
          </a:prstGeom>
        </p:spPr>
        <p:txBody>
          <a:bodyPr anchor="t" rtlCol="false" tIns="0" lIns="0" bIns="0" rIns="0">
            <a:spAutoFit/>
          </a:bodyPr>
          <a:lstStyle/>
          <a:p>
            <a:pPr algn="just" marL="0" indent="0" lvl="0">
              <a:lnSpc>
                <a:spcPts val="2767"/>
              </a:lnSpc>
              <a:spcBef>
                <a:spcPct val="0"/>
              </a:spcBef>
            </a:pPr>
            <a:r>
              <a:rPr lang="en-US" sz="1976">
                <a:solidFill>
                  <a:srgbClr val="08520D"/>
                </a:solidFill>
                <a:latin typeface="Alice Bold"/>
              </a:rPr>
              <a:t>ACTION</a:t>
            </a:r>
          </a:p>
        </p:txBody>
      </p:sp>
      <p:sp>
        <p:nvSpPr>
          <p:cNvPr name="TextBox 21" id="21"/>
          <p:cNvSpPr txBox="true"/>
          <p:nvPr/>
        </p:nvSpPr>
        <p:spPr>
          <a:xfrm rot="0">
            <a:off x="265777" y="9273706"/>
            <a:ext cx="6884759" cy="890417"/>
          </a:xfrm>
          <a:prstGeom prst="rect">
            <a:avLst/>
          </a:prstGeom>
        </p:spPr>
        <p:txBody>
          <a:bodyPr anchor="t" rtlCol="false" tIns="0" lIns="0" bIns="0" rIns="0">
            <a:spAutoFit/>
          </a:bodyPr>
          <a:lstStyle/>
          <a:p>
            <a:pPr algn="just" marL="0" indent="0" lvl="0">
              <a:lnSpc>
                <a:spcPts val="2371"/>
              </a:lnSpc>
              <a:spcBef>
                <a:spcPct val="0"/>
              </a:spcBef>
            </a:pPr>
            <a:r>
              <a:rPr lang="en-US" sz="1694">
                <a:solidFill>
                  <a:srgbClr val="08520D"/>
                </a:solidFill>
                <a:latin typeface="Alice"/>
              </a:rPr>
              <a:t>Identify the years with the highest sum of electric vehicle stocks that are electric, which can inform investment decisions and strategic planning.</a:t>
            </a:r>
          </a:p>
        </p:txBody>
      </p:sp>
      <p:sp>
        <p:nvSpPr>
          <p:cNvPr name="TextBox 22" id="22"/>
          <p:cNvSpPr txBox="true"/>
          <p:nvPr/>
        </p:nvSpPr>
        <p:spPr>
          <a:xfrm rot="0">
            <a:off x="265777" y="8920477"/>
            <a:ext cx="1840837" cy="340320"/>
          </a:xfrm>
          <a:prstGeom prst="rect">
            <a:avLst/>
          </a:prstGeom>
        </p:spPr>
        <p:txBody>
          <a:bodyPr anchor="t" rtlCol="false" tIns="0" lIns="0" bIns="0" rIns="0">
            <a:spAutoFit/>
          </a:bodyPr>
          <a:lstStyle/>
          <a:p>
            <a:pPr algn="just" marL="0" indent="0" lvl="0">
              <a:lnSpc>
                <a:spcPts val="2767"/>
              </a:lnSpc>
              <a:spcBef>
                <a:spcPct val="0"/>
              </a:spcBef>
            </a:pPr>
            <a:r>
              <a:rPr lang="en-US" sz="1976">
                <a:solidFill>
                  <a:srgbClr val="08520D"/>
                </a:solidFill>
                <a:latin typeface="Alice Bold"/>
              </a:rPr>
              <a:t>RESULT</a:t>
            </a:r>
          </a:p>
        </p:txBody>
      </p:sp>
      <p:sp>
        <p:nvSpPr>
          <p:cNvPr name="AutoShape 23" id="23"/>
          <p:cNvSpPr/>
          <p:nvPr/>
        </p:nvSpPr>
        <p:spPr>
          <a:xfrm>
            <a:off x="0" y="5105400"/>
            <a:ext cx="17873612" cy="38100"/>
          </a:xfrm>
          <a:prstGeom prst="line">
            <a:avLst/>
          </a:prstGeom>
          <a:ln cap="flat" w="76200">
            <a:solidFill>
              <a:srgbClr val="0F4662"/>
            </a:solidFill>
            <a:prstDash val="solid"/>
            <a:headEnd type="none" len="sm" w="sm"/>
            <a:tailEnd type="none" len="sm" w="sm"/>
          </a:ln>
        </p:spPr>
      </p:sp>
      <p:grpSp>
        <p:nvGrpSpPr>
          <p:cNvPr name="Group 24" id="24"/>
          <p:cNvGrpSpPr/>
          <p:nvPr/>
        </p:nvGrpSpPr>
        <p:grpSpPr>
          <a:xfrm rot="0">
            <a:off x="0" y="0"/>
            <a:ext cx="7364260" cy="592266"/>
            <a:chOff x="0" y="0"/>
            <a:chExt cx="1939558" cy="155988"/>
          </a:xfrm>
        </p:grpSpPr>
        <p:sp>
          <p:nvSpPr>
            <p:cNvPr name="Freeform 25" id="25"/>
            <p:cNvSpPr/>
            <p:nvPr/>
          </p:nvSpPr>
          <p:spPr>
            <a:xfrm flipH="false" flipV="false" rot="0">
              <a:off x="0" y="0"/>
              <a:ext cx="1939558" cy="155988"/>
            </a:xfrm>
            <a:custGeom>
              <a:avLst/>
              <a:gdLst/>
              <a:ahLst/>
              <a:cxnLst/>
              <a:rect r="r" b="b" t="t" l="l"/>
              <a:pathLst>
                <a:path h="155988" w="1939558">
                  <a:moveTo>
                    <a:pt x="0" y="0"/>
                  </a:moveTo>
                  <a:lnTo>
                    <a:pt x="1939558" y="0"/>
                  </a:lnTo>
                  <a:lnTo>
                    <a:pt x="1939558" y="155988"/>
                  </a:lnTo>
                  <a:lnTo>
                    <a:pt x="0" y="155988"/>
                  </a:lnTo>
                  <a:close/>
                </a:path>
              </a:pathLst>
            </a:custGeom>
            <a:solidFill>
              <a:srgbClr val="D0F6C1"/>
            </a:solidFill>
          </p:spPr>
        </p:sp>
        <p:sp>
          <p:nvSpPr>
            <p:cNvPr name="TextBox 26" id="26"/>
            <p:cNvSpPr txBox="true"/>
            <p:nvPr/>
          </p:nvSpPr>
          <p:spPr>
            <a:xfrm>
              <a:off x="0" y="-47625"/>
              <a:ext cx="1939558" cy="203613"/>
            </a:xfrm>
            <a:prstGeom prst="rect">
              <a:avLst/>
            </a:prstGeom>
          </p:spPr>
          <p:txBody>
            <a:bodyPr anchor="ctr" rtlCol="false" tIns="50800" lIns="50800" bIns="50800" rIns="50800"/>
            <a:lstStyle/>
            <a:p>
              <a:pPr algn="ctr">
                <a:lnSpc>
                  <a:spcPts val="3693"/>
                </a:lnSpc>
              </a:pPr>
            </a:p>
          </p:txBody>
        </p:sp>
      </p:grpSp>
      <p:grpSp>
        <p:nvGrpSpPr>
          <p:cNvPr name="Group 27" id="27"/>
          <p:cNvGrpSpPr/>
          <p:nvPr/>
        </p:nvGrpSpPr>
        <p:grpSpPr>
          <a:xfrm rot="0">
            <a:off x="0" y="5143500"/>
            <a:ext cx="7364260" cy="592266"/>
            <a:chOff x="0" y="0"/>
            <a:chExt cx="1939558" cy="155988"/>
          </a:xfrm>
        </p:grpSpPr>
        <p:sp>
          <p:nvSpPr>
            <p:cNvPr name="Freeform 28" id="28"/>
            <p:cNvSpPr/>
            <p:nvPr/>
          </p:nvSpPr>
          <p:spPr>
            <a:xfrm flipH="false" flipV="false" rot="0">
              <a:off x="0" y="0"/>
              <a:ext cx="1939558" cy="155988"/>
            </a:xfrm>
            <a:custGeom>
              <a:avLst/>
              <a:gdLst/>
              <a:ahLst/>
              <a:cxnLst/>
              <a:rect r="r" b="b" t="t" l="l"/>
              <a:pathLst>
                <a:path h="155988" w="1939558">
                  <a:moveTo>
                    <a:pt x="0" y="0"/>
                  </a:moveTo>
                  <a:lnTo>
                    <a:pt x="1939558" y="0"/>
                  </a:lnTo>
                  <a:lnTo>
                    <a:pt x="1939558" y="155988"/>
                  </a:lnTo>
                  <a:lnTo>
                    <a:pt x="0" y="155988"/>
                  </a:lnTo>
                  <a:close/>
                </a:path>
              </a:pathLst>
            </a:custGeom>
            <a:solidFill>
              <a:srgbClr val="D0F6C1"/>
            </a:solidFill>
          </p:spPr>
        </p:sp>
        <p:sp>
          <p:nvSpPr>
            <p:cNvPr name="TextBox 29" id="29"/>
            <p:cNvSpPr txBox="true"/>
            <p:nvPr/>
          </p:nvSpPr>
          <p:spPr>
            <a:xfrm>
              <a:off x="0" y="-47625"/>
              <a:ext cx="1939558" cy="203613"/>
            </a:xfrm>
            <a:prstGeom prst="rect">
              <a:avLst/>
            </a:prstGeom>
          </p:spPr>
          <p:txBody>
            <a:bodyPr anchor="ctr" rtlCol="false" tIns="50800" lIns="50800" bIns="50800" rIns="50800"/>
            <a:lstStyle/>
            <a:p>
              <a:pPr algn="ctr">
                <a:lnSpc>
                  <a:spcPts val="3693"/>
                </a:lnSpc>
              </a:pPr>
            </a:p>
          </p:txBody>
        </p:sp>
      </p:grpSp>
      <p:sp>
        <p:nvSpPr>
          <p:cNvPr name="TextBox 30" id="30"/>
          <p:cNvSpPr txBox="true"/>
          <p:nvPr/>
        </p:nvSpPr>
        <p:spPr>
          <a:xfrm rot="0">
            <a:off x="265777" y="58180"/>
            <a:ext cx="6256867" cy="437807"/>
          </a:xfrm>
          <a:prstGeom prst="rect">
            <a:avLst/>
          </a:prstGeom>
        </p:spPr>
        <p:txBody>
          <a:bodyPr anchor="t" rtlCol="false" tIns="0" lIns="0" bIns="0" rIns="0">
            <a:spAutoFit/>
          </a:bodyPr>
          <a:lstStyle/>
          <a:p>
            <a:pPr algn="just">
              <a:lnSpc>
                <a:spcPts val="3693"/>
              </a:lnSpc>
              <a:spcBef>
                <a:spcPct val="0"/>
              </a:spcBef>
            </a:pPr>
            <a:r>
              <a:rPr lang="en-US" sz="2638">
                <a:solidFill>
                  <a:srgbClr val="08520D"/>
                </a:solidFill>
                <a:latin typeface="Shrikhand"/>
              </a:rPr>
              <a:t>Visualization of EV Distribution</a:t>
            </a:r>
          </a:p>
        </p:txBody>
      </p:sp>
      <p:sp>
        <p:nvSpPr>
          <p:cNvPr name="TextBox 31" id="31"/>
          <p:cNvSpPr txBox="true"/>
          <p:nvPr/>
        </p:nvSpPr>
        <p:spPr>
          <a:xfrm rot="0">
            <a:off x="265777" y="5200650"/>
            <a:ext cx="6256867" cy="437807"/>
          </a:xfrm>
          <a:prstGeom prst="rect">
            <a:avLst/>
          </a:prstGeom>
        </p:spPr>
        <p:txBody>
          <a:bodyPr anchor="t" rtlCol="false" tIns="0" lIns="0" bIns="0" rIns="0">
            <a:spAutoFit/>
          </a:bodyPr>
          <a:lstStyle/>
          <a:p>
            <a:pPr algn="just">
              <a:lnSpc>
                <a:spcPts val="3693"/>
              </a:lnSpc>
              <a:spcBef>
                <a:spcPct val="0"/>
              </a:spcBef>
            </a:pPr>
            <a:r>
              <a:rPr lang="en-US" sz="2638">
                <a:solidFill>
                  <a:srgbClr val="08520D"/>
                </a:solidFill>
                <a:latin typeface="Shrikhand"/>
              </a:rPr>
              <a:t>Visualization of EV stocks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DAGErIkT1Lg</dc:identifier>
  <dcterms:modified xsi:type="dcterms:W3CDTF">2011-08-01T06:04:30Z</dcterms:modified>
  <cp:revision>1</cp:revision>
  <dc:title>Electrical  Vehicle Revolution Insights PROJECT</dc:title>
</cp:coreProperties>
</file>